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1"/>
  </p:sldMasterIdLst>
  <p:notesMasterIdLst>
    <p:notesMasterId r:id="rId24"/>
  </p:notesMasterIdLst>
  <p:handoutMasterIdLst>
    <p:handoutMasterId r:id="rId25"/>
  </p:handoutMasterIdLst>
  <p:sldIdLst>
    <p:sldId id="281" r:id="rId2"/>
    <p:sldId id="304" r:id="rId3"/>
    <p:sldId id="296" r:id="rId4"/>
    <p:sldId id="282" r:id="rId5"/>
    <p:sldId id="297" r:id="rId6"/>
    <p:sldId id="283" r:id="rId7"/>
    <p:sldId id="298" r:id="rId8"/>
    <p:sldId id="284" r:id="rId9"/>
    <p:sldId id="294" r:id="rId10"/>
    <p:sldId id="293" r:id="rId11"/>
    <p:sldId id="285" r:id="rId12"/>
    <p:sldId id="286" r:id="rId13"/>
    <p:sldId id="287" r:id="rId14"/>
    <p:sldId id="288" r:id="rId15"/>
    <p:sldId id="295" r:id="rId16"/>
    <p:sldId id="300" r:id="rId17"/>
    <p:sldId id="290" r:id="rId18"/>
    <p:sldId id="299" r:id="rId19"/>
    <p:sldId id="301" r:id="rId20"/>
    <p:sldId id="302" r:id="rId21"/>
    <p:sldId id="303" r:id="rId22"/>
    <p:sldId id="292" r:id="rId23"/>
  </p:sldIdLst>
  <p:sldSz cx="10691813" cy="7561263"/>
  <p:notesSz cx="7315200" cy="9601200"/>
  <p:defaultTextStyle>
    <a:defPPr>
      <a:defRPr lang="en-US"/>
    </a:defPPr>
    <a:lvl1pPr marL="0" algn="l" defTabSz="1042965" rtl="0" eaLnBrk="1" latinLnBrk="0" hangingPunct="1">
      <a:defRPr sz="2100" kern="1200">
        <a:solidFill>
          <a:schemeClr val="tx1"/>
        </a:solidFill>
        <a:latin typeface="+mn-lt"/>
        <a:ea typeface="+mn-ea"/>
        <a:cs typeface="+mn-cs"/>
      </a:defRPr>
    </a:lvl1pPr>
    <a:lvl2pPr marL="521482" algn="l" defTabSz="1042965" rtl="0" eaLnBrk="1" latinLnBrk="0" hangingPunct="1">
      <a:defRPr sz="2100" kern="1200">
        <a:solidFill>
          <a:schemeClr val="tx1"/>
        </a:solidFill>
        <a:latin typeface="+mn-lt"/>
        <a:ea typeface="+mn-ea"/>
        <a:cs typeface="+mn-cs"/>
      </a:defRPr>
    </a:lvl2pPr>
    <a:lvl3pPr marL="1042965" algn="l" defTabSz="1042965" rtl="0" eaLnBrk="1" latinLnBrk="0" hangingPunct="1">
      <a:defRPr sz="2100" kern="1200">
        <a:solidFill>
          <a:schemeClr val="tx1"/>
        </a:solidFill>
        <a:latin typeface="+mn-lt"/>
        <a:ea typeface="+mn-ea"/>
        <a:cs typeface="+mn-cs"/>
      </a:defRPr>
    </a:lvl3pPr>
    <a:lvl4pPr marL="1564447" algn="l" defTabSz="1042965" rtl="0" eaLnBrk="1" latinLnBrk="0" hangingPunct="1">
      <a:defRPr sz="2100" kern="1200">
        <a:solidFill>
          <a:schemeClr val="tx1"/>
        </a:solidFill>
        <a:latin typeface="+mn-lt"/>
        <a:ea typeface="+mn-ea"/>
        <a:cs typeface="+mn-cs"/>
      </a:defRPr>
    </a:lvl4pPr>
    <a:lvl5pPr marL="2085929" algn="l" defTabSz="1042965" rtl="0" eaLnBrk="1" latinLnBrk="0" hangingPunct="1">
      <a:defRPr sz="2100" kern="1200">
        <a:solidFill>
          <a:schemeClr val="tx1"/>
        </a:solidFill>
        <a:latin typeface="+mn-lt"/>
        <a:ea typeface="+mn-ea"/>
        <a:cs typeface="+mn-cs"/>
      </a:defRPr>
    </a:lvl5pPr>
    <a:lvl6pPr marL="2607412" algn="l" defTabSz="1042965" rtl="0" eaLnBrk="1" latinLnBrk="0" hangingPunct="1">
      <a:defRPr sz="2100" kern="1200">
        <a:solidFill>
          <a:schemeClr val="tx1"/>
        </a:solidFill>
        <a:latin typeface="+mn-lt"/>
        <a:ea typeface="+mn-ea"/>
        <a:cs typeface="+mn-cs"/>
      </a:defRPr>
    </a:lvl6pPr>
    <a:lvl7pPr marL="3128894" algn="l" defTabSz="1042965" rtl="0" eaLnBrk="1" latinLnBrk="0" hangingPunct="1">
      <a:defRPr sz="2100" kern="1200">
        <a:solidFill>
          <a:schemeClr val="tx1"/>
        </a:solidFill>
        <a:latin typeface="+mn-lt"/>
        <a:ea typeface="+mn-ea"/>
        <a:cs typeface="+mn-cs"/>
      </a:defRPr>
    </a:lvl7pPr>
    <a:lvl8pPr marL="3650376" algn="l" defTabSz="1042965" rtl="0" eaLnBrk="1" latinLnBrk="0" hangingPunct="1">
      <a:defRPr sz="2100" kern="1200">
        <a:solidFill>
          <a:schemeClr val="tx1"/>
        </a:solidFill>
        <a:latin typeface="+mn-lt"/>
        <a:ea typeface="+mn-ea"/>
        <a:cs typeface="+mn-cs"/>
      </a:defRPr>
    </a:lvl8pPr>
    <a:lvl9pPr marL="4171859" algn="l" defTabSz="1042965"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guide id="3" orient="horz" pos="2382">
          <p15:clr>
            <a:srgbClr val="A4A3A4"/>
          </p15:clr>
        </p15:guide>
        <p15:guide id="4" pos="3368">
          <p15:clr>
            <a:srgbClr val="A4A3A4"/>
          </p15:clr>
        </p15:guide>
      </p15:sldGuideLst>
    </p:ext>
    <p:ext uri="{2D200454-40CA-4A62-9FC3-DE9A4176ACB9}">
      <p15:notesGuideLst xmlns:p15="http://schemas.microsoft.com/office/powerpoint/2012/main" xmlns="">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3" autoAdjust="0"/>
    <p:restoredTop sz="88634" autoAdjust="0"/>
  </p:normalViewPr>
  <p:slideViewPr>
    <p:cSldViewPr>
      <p:cViewPr>
        <p:scale>
          <a:sx n="82" d="100"/>
          <a:sy n="82" d="100"/>
        </p:scale>
        <p:origin x="-1066" y="-58"/>
      </p:cViewPr>
      <p:guideLst>
        <p:guide orient="horz" pos="2160"/>
        <p:guide orient="horz" pos="2382"/>
        <p:guide pos="2880"/>
        <p:guide pos="3368"/>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54" d="100"/>
          <a:sy n="54" d="100"/>
        </p:scale>
        <p:origin x="2784" y="4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IN"/>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35CBAC3D-EBEE-4820-8663-E793D90DB177}" type="datetimeFigureOut">
              <a:rPr lang="en-IN" smtClean="0"/>
              <a:pPr/>
              <a:t>05-10-2022</a:t>
            </a:fld>
            <a:endParaRPr lang="en-IN"/>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IN"/>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5BE38153-F5C3-43E9-B1B3-6820974F76F3}" type="slidenum">
              <a:rPr lang="en-IN" smtClean="0"/>
              <a:pPr/>
              <a:t>‹#›</a:t>
            </a:fld>
            <a:endParaRPr lang="en-IN"/>
          </a:p>
        </p:txBody>
      </p:sp>
    </p:spTree>
    <p:extLst>
      <p:ext uri="{BB962C8B-B14F-4D97-AF65-F5344CB8AC3E}">
        <p14:creationId xmlns:p14="http://schemas.microsoft.com/office/powerpoint/2010/main" val="31987520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IN"/>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65B566A5-67C5-4E3E-9C6E-79469278F95F}" type="datetimeFigureOut">
              <a:rPr lang="en-IN" smtClean="0"/>
              <a:pPr/>
              <a:t>05-10-2022</a:t>
            </a:fld>
            <a:endParaRPr lang="en-IN"/>
          </a:p>
        </p:txBody>
      </p:sp>
      <p:sp>
        <p:nvSpPr>
          <p:cNvPr id="4" name="Slide Image Placeholder 3"/>
          <p:cNvSpPr>
            <a:spLocks noGrp="1" noRot="1" noChangeAspect="1"/>
          </p:cNvSpPr>
          <p:nvPr>
            <p:ph type="sldImg" idx="2"/>
          </p:nvPr>
        </p:nvSpPr>
        <p:spPr>
          <a:xfrm>
            <a:off x="1112838" y="720725"/>
            <a:ext cx="5089525" cy="3600450"/>
          </a:xfrm>
          <a:prstGeom prst="rect">
            <a:avLst/>
          </a:prstGeom>
          <a:noFill/>
          <a:ln w="12700">
            <a:solidFill>
              <a:prstClr val="black"/>
            </a:solidFill>
          </a:ln>
        </p:spPr>
        <p:txBody>
          <a:bodyPr vert="horz" lIns="96661" tIns="48331" rIns="96661" bIns="48331" rtlCol="0" anchor="ctr"/>
          <a:lstStyle/>
          <a:p>
            <a:endParaRPr lang="en-IN"/>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IN"/>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29FD433C-C65C-4D37-94B3-5A547A2C3906}" type="slidenum">
              <a:rPr lang="en-IN" smtClean="0"/>
              <a:pPr/>
              <a:t>‹#›</a:t>
            </a:fld>
            <a:endParaRPr lang="en-IN"/>
          </a:p>
        </p:txBody>
      </p:sp>
    </p:spTree>
    <p:extLst>
      <p:ext uri="{BB962C8B-B14F-4D97-AF65-F5344CB8AC3E}">
        <p14:creationId xmlns:p14="http://schemas.microsoft.com/office/powerpoint/2010/main" val="1607978342"/>
      </p:ext>
    </p:extLst>
  </p:cSld>
  <p:clrMap bg1="lt1" tx1="dk1" bg2="lt2" tx2="dk2" accent1="accent1" accent2="accent2" accent3="accent3" accent4="accent4" accent5="accent5" accent6="accent6" hlink="hlink" folHlink="folHlink"/>
  <p:notesStyle>
    <a:lvl1pPr marL="0" algn="l" defTabSz="1042965" rtl="0" eaLnBrk="1" latinLnBrk="0" hangingPunct="1">
      <a:defRPr sz="1400" kern="1200">
        <a:solidFill>
          <a:schemeClr val="tx1"/>
        </a:solidFill>
        <a:latin typeface="+mn-lt"/>
        <a:ea typeface="+mn-ea"/>
        <a:cs typeface="+mn-cs"/>
      </a:defRPr>
    </a:lvl1pPr>
    <a:lvl2pPr marL="521482" algn="l" defTabSz="1042965" rtl="0" eaLnBrk="1" latinLnBrk="0" hangingPunct="1">
      <a:defRPr sz="1400" kern="1200">
        <a:solidFill>
          <a:schemeClr val="tx1"/>
        </a:solidFill>
        <a:latin typeface="+mn-lt"/>
        <a:ea typeface="+mn-ea"/>
        <a:cs typeface="+mn-cs"/>
      </a:defRPr>
    </a:lvl2pPr>
    <a:lvl3pPr marL="1042965" algn="l" defTabSz="1042965" rtl="0" eaLnBrk="1" latinLnBrk="0" hangingPunct="1">
      <a:defRPr sz="1400" kern="1200">
        <a:solidFill>
          <a:schemeClr val="tx1"/>
        </a:solidFill>
        <a:latin typeface="+mn-lt"/>
        <a:ea typeface="+mn-ea"/>
        <a:cs typeface="+mn-cs"/>
      </a:defRPr>
    </a:lvl3pPr>
    <a:lvl4pPr marL="1564447" algn="l" defTabSz="1042965" rtl="0" eaLnBrk="1" latinLnBrk="0" hangingPunct="1">
      <a:defRPr sz="1400" kern="1200">
        <a:solidFill>
          <a:schemeClr val="tx1"/>
        </a:solidFill>
        <a:latin typeface="+mn-lt"/>
        <a:ea typeface="+mn-ea"/>
        <a:cs typeface="+mn-cs"/>
      </a:defRPr>
    </a:lvl4pPr>
    <a:lvl5pPr marL="2085929" algn="l" defTabSz="1042965" rtl="0" eaLnBrk="1" latinLnBrk="0" hangingPunct="1">
      <a:defRPr sz="1400" kern="1200">
        <a:solidFill>
          <a:schemeClr val="tx1"/>
        </a:solidFill>
        <a:latin typeface="+mn-lt"/>
        <a:ea typeface="+mn-ea"/>
        <a:cs typeface="+mn-cs"/>
      </a:defRPr>
    </a:lvl5pPr>
    <a:lvl6pPr marL="2607412" algn="l" defTabSz="1042965" rtl="0" eaLnBrk="1" latinLnBrk="0" hangingPunct="1">
      <a:defRPr sz="1400" kern="1200">
        <a:solidFill>
          <a:schemeClr val="tx1"/>
        </a:solidFill>
        <a:latin typeface="+mn-lt"/>
        <a:ea typeface="+mn-ea"/>
        <a:cs typeface="+mn-cs"/>
      </a:defRPr>
    </a:lvl6pPr>
    <a:lvl7pPr marL="3128894" algn="l" defTabSz="1042965" rtl="0" eaLnBrk="1" latinLnBrk="0" hangingPunct="1">
      <a:defRPr sz="1400" kern="1200">
        <a:solidFill>
          <a:schemeClr val="tx1"/>
        </a:solidFill>
        <a:latin typeface="+mn-lt"/>
        <a:ea typeface="+mn-ea"/>
        <a:cs typeface="+mn-cs"/>
      </a:defRPr>
    </a:lvl7pPr>
    <a:lvl8pPr marL="3650376" algn="l" defTabSz="1042965" rtl="0" eaLnBrk="1" latinLnBrk="0" hangingPunct="1">
      <a:defRPr sz="1400" kern="1200">
        <a:solidFill>
          <a:schemeClr val="tx1"/>
        </a:solidFill>
        <a:latin typeface="+mn-lt"/>
        <a:ea typeface="+mn-ea"/>
        <a:cs typeface="+mn-cs"/>
      </a:defRPr>
    </a:lvl8pPr>
    <a:lvl9pPr marL="4171859" algn="l" defTabSz="1042965" rtl="0" eaLnBrk="1" latinLnBrk="0" hangingPunct="1">
      <a:defRPr sz="14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Rectangle 19"/>
          <p:cNvSpPr>
            <a:spLocks noChangeArrowheads="1"/>
          </p:cNvSpPr>
          <p:nvPr userDrawn="1"/>
        </p:nvSpPr>
        <p:spPr bwMode="auto">
          <a:xfrm>
            <a:off x="0" y="6931158"/>
            <a:ext cx="10691813" cy="672112"/>
          </a:xfrm>
          <a:prstGeom prst="rect">
            <a:avLst/>
          </a:prstGeom>
          <a:solidFill>
            <a:srgbClr val="262673"/>
          </a:solidFill>
          <a:ln w="9525">
            <a:solidFill>
              <a:schemeClr val="tx1"/>
            </a:solidFill>
            <a:miter lim="800000"/>
            <a:headEnd/>
            <a:tailEnd/>
          </a:ln>
          <a:effectLst/>
        </p:spPr>
        <p:txBody>
          <a:bodyPr wrap="none" lIns="104296" tIns="52148" rIns="104296" bIns="52148" anchor="ctr"/>
          <a:lstStyle/>
          <a:p>
            <a:pPr eaLnBrk="0" fontAlgn="base" hangingPunct="0">
              <a:spcBef>
                <a:spcPct val="0"/>
              </a:spcBef>
              <a:spcAft>
                <a:spcPct val="0"/>
              </a:spcAft>
              <a:defRPr/>
            </a:pPr>
            <a:endParaRPr lang="en-US">
              <a:solidFill>
                <a:srgbClr val="000000"/>
              </a:solidFill>
            </a:endParaRPr>
          </a:p>
        </p:txBody>
      </p:sp>
      <p:sp>
        <p:nvSpPr>
          <p:cNvPr id="6" name="Text Box 16"/>
          <p:cNvSpPr txBox="1">
            <a:spLocks noChangeArrowheads="1"/>
          </p:cNvSpPr>
          <p:nvPr userDrawn="1"/>
        </p:nvSpPr>
        <p:spPr bwMode="auto">
          <a:xfrm>
            <a:off x="356394" y="2211181"/>
            <a:ext cx="9979025" cy="2936859"/>
          </a:xfrm>
          <a:prstGeom prst="rect">
            <a:avLst/>
          </a:prstGeom>
          <a:noFill/>
          <a:ln w="9525">
            <a:noFill/>
            <a:miter lim="800000"/>
            <a:headEnd/>
            <a:tailEnd/>
          </a:ln>
          <a:effectLst/>
        </p:spPr>
        <p:txBody>
          <a:bodyPr wrap="square" lIns="104296" tIns="52148" rIns="104296" bIns="52148">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0" fontAlgn="base" hangingPunct="0">
              <a:lnSpc>
                <a:spcPct val="150000"/>
              </a:lnSpc>
              <a:spcBef>
                <a:spcPct val="50000"/>
              </a:spcBef>
              <a:spcAft>
                <a:spcPct val="0"/>
              </a:spcAft>
            </a:pPr>
            <a:r>
              <a:rPr lang="en-US" sz="4100" b="1" i="0" kern="1200" baseline="0" dirty="0">
                <a:solidFill>
                  <a:schemeClr val="tx1"/>
                </a:solidFill>
                <a:latin typeface="Arial" charset="0"/>
                <a:ea typeface="+mn-ea"/>
                <a:cs typeface="+mn-cs"/>
              </a:rPr>
              <a:t>Template for Preparing Presentation</a:t>
            </a:r>
          </a:p>
          <a:p>
            <a:pPr algn="ctr" eaLnBrk="0" fontAlgn="base" hangingPunct="0">
              <a:lnSpc>
                <a:spcPct val="150000"/>
              </a:lnSpc>
              <a:spcBef>
                <a:spcPct val="50000"/>
              </a:spcBef>
              <a:spcAft>
                <a:spcPct val="0"/>
              </a:spcAft>
            </a:pPr>
            <a:r>
              <a:rPr lang="en-US" sz="4100" b="1" i="0" kern="1200" baseline="0" dirty="0">
                <a:solidFill>
                  <a:schemeClr val="tx1"/>
                </a:solidFill>
                <a:latin typeface="Arial" charset="0"/>
                <a:ea typeface="+mn-ea"/>
                <a:cs typeface="+mn-cs"/>
              </a:rPr>
              <a:t>Session 2</a:t>
            </a:r>
            <a:endParaRPr lang="en-US" sz="2700" b="0" i="0" kern="1200" baseline="0" dirty="0">
              <a:solidFill>
                <a:schemeClr val="tx1"/>
              </a:solidFill>
              <a:latin typeface="Arial" charset="0"/>
              <a:ea typeface="+mn-ea"/>
              <a:cs typeface="+mn-cs"/>
            </a:endParaRPr>
          </a:p>
          <a:p>
            <a:pPr algn="ctr" eaLnBrk="0" fontAlgn="base" hangingPunct="0">
              <a:lnSpc>
                <a:spcPct val="100000"/>
              </a:lnSpc>
              <a:spcBef>
                <a:spcPct val="50000"/>
              </a:spcBef>
              <a:spcAft>
                <a:spcPct val="0"/>
              </a:spcAft>
            </a:pPr>
            <a:r>
              <a:rPr lang="en-US" sz="2700" b="0" i="0" kern="1200" baseline="0" dirty="0">
                <a:solidFill>
                  <a:schemeClr val="tx1"/>
                </a:solidFill>
                <a:latin typeface="Arial" charset="0"/>
                <a:ea typeface="+mn-ea"/>
                <a:cs typeface="+mn-cs"/>
              </a:rPr>
              <a:t>SASTRA University</a:t>
            </a:r>
          </a:p>
        </p:txBody>
      </p:sp>
      <p:sp>
        <p:nvSpPr>
          <p:cNvPr id="7" name="Text Box 18"/>
          <p:cNvSpPr txBox="1">
            <a:spLocks noChangeArrowheads="1"/>
          </p:cNvSpPr>
          <p:nvPr userDrawn="1"/>
        </p:nvSpPr>
        <p:spPr bwMode="auto">
          <a:xfrm>
            <a:off x="2791751" y="7043177"/>
            <a:ext cx="5078611" cy="520813"/>
          </a:xfrm>
          <a:prstGeom prst="rect">
            <a:avLst/>
          </a:prstGeom>
          <a:noFill/>
          <a:ln w="9525">
            <a:noFill/>
            <a:miter lim="800000"/>
            <a:headEnd/>
            <a:tailEnd/>
          </a:ln>
          <a:effectLst/>
        </p:spPr>
        <p:txBody>
          <a:bodyPr lIns="104296" tIns="52148" rIns="104296" bIns="52148">
            <a:spAutoFit/>
          </a:bodyPr>
          <a:lstStyle/>
          <a:p>
            <a:pPr algn="ctr" eaLnBrk="0" fontAlgn="base" hangingPunct="0">
              <a:spcBef>
                <a:spcPct val="50000"/>
              </a:spcBef>
              <a:spcAft>
                <a:spcPct val="0"/>
              </a:spcAft>
              <a:defRPr/>
            </a:pPr>
            <a:r>
              <a:rPr lang="en-US" sz="2700" dirty="0">
                <a:solidFill>
                  <a:srgbClr val="FFFFFF"/>
                </a:solidFill>
                <a:latin typeface="French Script MT" pitchFamily="66" charset="0"/>
              </a:rPr>
              <a:t>Progress Through Quality Education</a:t>
            </a:r>
          </a:p>
        </p:txBody>
      </p:sp>
    </p:spTree>
    <p:extLst>
      <p:ext uri="{BB962C8B-B14F-4D97-AF65-F5344CB8AC3E}">
        <p14:creationId xmlns:p14="http://schemas.microsoft.com/office/powerpoint/2010/main" val="798757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85367" y="175391"/>
            <a:ext cx="6370539" cy="597757"/>
          </a:xfrm>
          <a:prstGeom prst="rect">
            <a:avLst/>
          </a:prstGeom>
        </p:spPr>
        <p:txBody>
          <a:bodyPr lIns="104296" tIns="52148" rIns="104296" bIns="52148">
            <a:spAutoFit/>
          </a:bodyPr>
          <a:lstStyle>
            <a:lvl1pPr>
              <a:defRPr sz="3200" b="1"/>
            </a:lvl1pPr>
          </a:lstStyle>
          <a:p>
            <a:r>
              <a:rPr lang="en-US"/>
              <a:t>Click to edit Master title style</a:t>
            </a:r>
          </a:p>
        </p:txBody>
      </p:sp>
      <p:sp>
        <p:nvSpPr>
          <p:cNvPr id="3" name="Content Placeholder 2"/>
          <p:cNvSpPr>
            <a:spLocks noGrp="1"/>
          </p:cNvSpPr>
          <p:nvPr>
            <p:ph idx="1"/>
          </p:nvPr>
        </p:nvSpPr>
        <p:spPr>
          <a:xfrm>
            <a:off x="178197" y="1092183"/>
            <a:ext cx="10335419" cy="5838975"/>
          </a:xfrm>
        </p:spPr>
        <p:txBody>
          <a:bodyPr/>
          <a:lstStyle>
            <a:lvl1pPr>
              <a:lnSpc>
                <a:spcPts val="3600"/>
              </a:lnSpc>
              <a:spcBef>
                <a:spcPts val="0"/>
              </a:spcBef>
              <a:defRPr/>
            </a:lvl1pPr>
            <a:lvl2pPr>
              <a:lnSpc>
                <a:spcPts val="3600"/>
              </a:lnSpc>
              <a:spcBef>
                <a:spcPts val="0"/>
              </a:spcBef>
              <a:defRPr/>
            </a:lvl2pPr>
            <a:lvl3pPr>
              <a:lnSpc>
                <a:spcPts val="3600"/>
              </a:lnSpc>
              <a:spcBef>
                <a:spcPts val="0"/>
              </a:spcBef>
              <a:defRPr/>
            </a:lvl3pPr>
            <a:lvl4pPr>
              <a:lnSpc>
                <a:spcPts val="3600"/>
              </a:lnSpc>
              <a:spcBef>
                <a:spcPts val="0"/>
              </a:spcBef>
              <a:defRPr/>
            </a:lvl4pPr>
            <a:lvl5pPr>
              <a:lnSpc>
                <a:spcPts val="3600"/>
              </a:lnSpc>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p:cNvSpPr>
            <a:spLocks noGrp="1"/>
          </p:cNvSpPr>
          <p:nvPr>
            <p:ph type="dt" sz="half" idx="10"/>
          </p:nvPr>
        </p:nvSpPr>
        <p:spPr>
          <a:xfrm>
            <a:off x="199412" y="7225205"/>
            <a:ext cx="1425575" cy="304053"/>
          </a:xfrm>
        </p:spPr>
        <p:txBody>
          <a:bodyPr/>
          <a:lstStyle>
            <a:lvl1pPr>
              <a:defRPr sz="1400"/>
            </a:lvl1pPr>
          </a:lstStyle>
          <a:p>
            <a:pPr>
              <a:defRPr/>
            </a:pPr>
            <a:fld id="{5E4AD047-73D5-461C-8EC7-AF8E79B1D8CA}" type="datetime5">
              <a:rPr lang="en-IN" smtClean="0">
                <a:solidFill>
                  <a:srgbClr val="FFFFFF"/>
                </a:solidFill>
              </a:rPr>
              <a:pPr>
                <a:defRPr/>
              </a:pPr>
              <a:t>5-Oct-22</a:t>
            </a:fld>
            <a:endParaRPr lang="en-US" dirty="0">
              <a:solidFill>
                <a:srgbClr val="FFFFFF"/>
              </a:solidFill>
            </a:endParaRPr>
          </a:p>
        </p:txBody>
      </p:sp>
      <p:sp>
        <p:nvSpPr>
          <p:cNvPr id="10" name="Slide Number Placeholder 9"/>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686904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890887" y="130226"/>
            <a:ext cx="6036419" cy="597757"/>
          </a:xfrm>
          <a:prstGeom prst="rect">
            <a:avLst/>
          </a:prstGeom>
        </p:spPr>
        <p:txBody>
          <a:bodyPr lIns="104296" tIns="52148" rIns="104296" bIns="52148">
            <a:spAutoFit/>
          </a:bodyPr>
          <a:lstStyle>
            <a:lvl1pPr>
              <a:defRPr sz="3200" b="1"/>
            </a:lvl1pPr>
          </a:lstStyle>
          <a:p>
            <a:r>
              <a:rPr lang="en-US"/>
              <a:t>Click to edit Master title style</a:t>
            </a:r>
            <a:endParaRPr lang="en-IN"/>
          </a:p>
        </p:txBody>
      </p:sp>
      <p:sp>
        <p:nvSpPr>
          <p:cNvPr id="3" name="Date Placeholder 2"/>
          <p:cNvSpPr>
            <a:spLocks noGrp="1"/>
          </p:cNvSpPr>
          <p:nvPr>
            <p:ph type="dt" sz="half" idx="10"/>
          </p:nvPr>
        </p:nvSpPr>
        <p:spPr>
          <a:xfrm>
            <a:off x="163345" y="7225205"/>
            <a:ext cx="1521071" cy="273047"/>
          </a:xfrm>
        </p:spPr>
        <p:txBody>
          <a:bodyPr/>
          <a:lstStyle/>
          <a:p>
            <a:pPr>
              <a:defRPr/>
            </a:pPr>
            <a:fld id="{895465C8-0E71-406C-9EDF-6DC9EB482070}" type="datetime5">
              <a:rPr lang="en-IN" sz="1400" smtClean="0">
                <a:solidFill>
                  <a:srgbClr val="FFFFFF"/>
                </a:solidFill>
              </a:rPr>
              <a:pPr>
                <a:defRPr/>
              </a:pPr>
              <a:t>5-Oct-22</a:t>
            </a:fld>
            <a:endParaRPr lang="en-US" sz="1400"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a:t>
            </a:fld>
            <a:endParaRPr lang="en-US">
              <a:solidFill>
                <a:srgbClr val="FFFFFF"/>
              </a:solidFill>
            </a:endParaRPr>
          </a:p>
        </p:txBody>
      </p:sp>
      <p:sp>
        <p:nvSpPr>
          <p:cNvPr id="8" name="Content Placeholder 2"/>
          <p:cNvSpPr>
            <a:spLocks noGrp="1"/>
          </p:cNvSpPr>
          <p:nvPr>
            <p:ph idx="1"/>
          </p:nvPr>
        </p:nvSpPr>
        <p:spPr>
          <a:xfrm>
            <a:off x="161748" y="1061161"/>
            <a:ext cx="5051250" cy="59960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3"/>
          </p:nvPr>
        </p:nvSpPr>
        <p:spPr>
          <a:xfrm>
            <a:off x="5435005" y="1054700"/>
            <a:ext cx="5051250" cy="600247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56022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7" name="Rectangle 6"/>
          <p:cNvSpPr/>
          <p:nvPr userDrawn="1"/>
        </p:nvSpPr>
        <p:spPr>
          <a:xfrm>
            <a:off x="0" y="6817372"/>
            <a:ext cx="10682122" cy="555745"/>
          </a:xfrm>
          <a:prstGeom prst="rect">
            <a:avLst/>
          </a:prstGeom>
          <a:solidFill>
            <a:srgbClr val="00AFC2"/>
          </a:solidFill>
          <a:ln>
            <a:noFill/>
          </a:ln>
        </p:spPr>
        <p:style>
          <a:lnRef idx="2">
            <a:schemeClr val="accent1">
              <a:shade val="50000"/>
            </a:schemeClr>
          </a:lnRef>
          <a:fillRef idx="1">
            <a:schemeClr val="accent1"/>
          </a:fillRef>
          <a:effectRef idx="0">
            <a:schemeClr val="accent1"/>
          </a:effectRef>
          <a:fontRef idx="minor">
            <a:schemeClr val="lt1"/>
          </a:fontRef>
        </p:style>
        <p:txBody>
          <a:bodyPr lIns="104296" tIns="52148" rIns="104296" bIns="52148" rtlCol="0" anchor="ctr"/>
          <a:lstStyle/>
          <a:p>
            <a:pPr algn="ctr"/>
            <a:r>
              <a:rPr lang="en-GB" sz="1600" i="1" dirty="0" smtClean="0">
                <a:cs typeface="Arial" panose="020B0604020202020204" pitchFamily="34" charset="0"/>
              </a:rPr>
              <a:t>Organisational Behaviour,</a:t>
            </a:r>
            <a:r>
              <a:rPr lang="en-GB" sz="1600" i="1" baseline="0" dirty="0" smtClean="0">
                <a:cs typeface="Arial" panose="020B0604020202020204" pitchFamily="34" charset="0"/>
              </a:rPr>
              <a:t> </a:t>
            </a:r>
            <a:r>
              <a:rPr lang="en-GB" sz="1600" i="0" baseline="0" dirty="0" smtClean="0">
                <a:cs typeface="Arial" panose="020B0604020202020204" pitchFamily="34" charset="0"/>
              </a:rPr>
              <a:t>e</a:t>
            </a:r>
            <a:r>
              <a:rPr lang="en-GB" sz="1600" dirty="0" smtClean="0">
                <a:cs typeface="Arial" panose="020B0604020202020204" pitchFamily="34" charset="0"/>
              </a:rPr>
              <a:t>dited by Christine Cross and Ronan Carbery</a:t>
            </a:r>
          </a:p>
          <a:p>
            <a:pPr algn="ctr"/>
            <a:r>
              <a:rPr lang="en-GB" sz="1600" dirty="0" smtClean="0">
                <a:cs typeface="Arial" panose="020B0604020202020204" pitchFamily="34" charset="0"/>
              </a:rPr>
              <a:t>©Palgrave, Macmillan 2016 </a:t>
            </a:r>
            <a:endParaRPr lang="en-GB" sz="1600" dirty="0">
              <a:cs typeface="Arial" panose="020B0604020202020204" pitchFamily="34" charset="0"/>
            </a:endParaRPr>
          </a:p>
        </p:txBody>
      </p:sp>
    </p:spTree>
    <p:extLst>
      <p:ext uri="{BB962C8B-B14F-4D97-AF65-F5344CB8AC3E}">
        <p14:creationId xmlns:p14="http://schemas.microsoft.com/office/powerpoint/2010/main" val="230159848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3" name="Rectangle 19"/>
          <p:cNvSpPr>
            <a:spLocks noChangeArrowheads="1"/>
          </p:cNvSpPr>
          <p:nvPr userDrawn="1"/>
        </p:nvSpPr>
        <p:spPr bwMode="auto">
          <a:xfrm>
            <a:off x="0" y="7144692"/>
            <a:ext cx="10691813" cy="462077"/>
          </a:xfrm>
          <a:prstGeom prst="rect">
            <a:avLst/>
          </a:prstGeom>
          <a:solidFill>
            <a:srgbClr val="262673"/>
          </a:solidFill>
          <a:ln w="9525">
            <a:solidFill>
              <a:schemeClr val="tx1"/>
            </a:solidFill>
            <a:miter lim="800000"/>
            <a:headEnd/>
            <a:tailEnd/>
          </a:ln>
          <a:effectLst/>
        </p:spPr>
        <p:txBody>
          <a:bodyPr wrap="none" lIns="104296" tIns="52148" rIns="104296" bIns="52148" anchor="ctr"/>
          <a:lstStyle/>
          <a:p>
            <a:pPr eaLnBrk="0" fontAlgn="base" hangingPunct="0">
              <a:spcBef>
                <a:spcPct val="0"/>
              </a:spcBef>
              <a:spcAft>
                <a:spcPct val="0"/>
              </a:spcAft>
              <a:defRPr/>
            </a:pPr>
            <a:endParaRPr lang="en-US">
              <a:solidFill>
                <a:srgbClr val="000000"/>
              </a:solidFill>
            </a:endParaRPr>
          </a:p>
        </p:txBody>
      </p:sp>
      <p:sp>
        <p:nvSpPr>
          <p:cNvPr id="1030" name="Rectangle 3"/>
          <p:cNvSpPr>
            <a:spLocks noGrp="1" noChangeArrowheads="1"/>
          </p:cNvSpPr>
          <p:nvPr>
            <p:ph type="body" idx="1"/>
          </p:nvPr>
        </p:nvSpPr>
        <p:spPr bwMode="auto">
          <a:xfrm>
            <a:off x="178197" y="1050176"/>
            <a:ext cx="10335419" cy="583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vert="horz" wrap="square" lIns="104296" tIns="52148" rIns="104296" bIns="52148"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52" name="Rectangle 28"/>
          <p:cNvSpPr>
            <a:spLocks noChangeArrowheads="1"/>
          </p:cNvSpPr>
          <p:nvPr userDrawn="1"/>
        </p:nvSpPr>
        <p:spPr bwMode="auto">
          <a:xfrm>
            <a:off x="0" y="911213"/>
            <a:ext cx="10691813" cy="132386"/>
          </a:xfrm>
          <a:prstGeom prst="rect">
            <a:avLst/>
          </a:prstGeom>
          <a:solidFill>
            <a:srgbClr val="262673"/>
          </a:solidFill>
          <a:ln w="9525">
            <a:solidFill>
              <a:schemeClr val="tx1"/>
            </a:solidFill>
            <a:miter lim="800000"/>
            <a:headEnd/>
            <a:tailEnd/>
          </a:ln>
          <a:effectLst/>
        </p:spPr>
        <p:txBody>
          <a:bodyPr wrap="none" lIns="104296" tIns="52148" rIns="104296" bIns="52148" anchor="ctr"/>
          <a:lstStyle/>
          <a:p>
            <a:pPr eaLnBrk="0" fontAlgn="base" hangingPunct="0">
              <a:lnSpc>
                <a:spcPts val="3600"/>
              </a:lnSpc>
              <a:spcBef>
                <a:spcPct val="0"/>
              </a:spcBef>
              <a:spcAft>
                <a:spcPct val="0"/>
              </a:spcAft>
              <a:defRPr/>
            </a:pPr>
            <a:endParaRPr lang="en-US" dirty="0">
              <a:solidFill>
                <a:srgbClr val="000000"/>
              </a:solidFill>
            </a:endParaRPr>
          </a:p>
        </p:txBody>
      </p:sp>
      <p:sp>
        <p:nvSpPr>
          <p:cNvPr id="1038" name="Rectangle 14"/>
          <p:cNvSpPr>
            <a:spLocks noGrp="1" noChangeArrowheads="1"/>
          </p:cNvSpPr>
          <p:nvPr>
            <p:ph type="dt" sz="half" idx="2"/>
          </p:nvPr>
        </p:nvSpPr>
        <p:spPr bwMode="auto">
          <a:xfrm>
            <a:off x="44550" y="7204203"/>
            <a:ext cx="1521071" cy="357060"/>
          </a:xfrm>
          <a:prstGeom prst="rect">
            <a:avLst/>
          </a:prstGeom>
          <a:noFill/>
          <a:ln w="9525">
            <a:noFill/>
            <a:miter lim="800000"/>
            <a:headEnd/>
            <a:tailEnd/>
          </a:ln>
          <a:effectLst/>
        </p:spPr>
        <p:txBody>
          <a:bodyPr vert="horz" wrap="square" lIns="104296" tIns="52148" rIns="104296" bIns="52148" numCol="1" anchor="t" anchorCtr="0" compatLnSpc="1">
            <a:prstTxWarp prst="textNoShape">
              <a:avLst/>
            </a:prstTxWarp>
          </a:bodyPr>
          <a:lstStyle>
            <a:lvl1pPr>
              <a:defRPr sz="1600">
                <a:solidFill>
                  <a:schemeClr val="bg1"/>
                </a:solidFill>
              </a:defRPr>
            </a:lvl1pPr>
          </a:lstStyle>
          <a:p>
            <a:pPr eaLnBrk="0" fontAlgn="base" hangingPunct="0">
              <a:spcBef>
                <a:spcPct val="0"/>
              </a:spcBef>
              <a:spcAft>
                <a:spcPct val="0"/>
              </a:spcAft>
              <a:defRPr/>
            </a:pPr>
            <a:fld id="{D173934C-5A8E-4307-8577-739A068507F4}" type="datetime5">
              <a:rPr lang="en-IN" sz="1400" smtClean="0">
                <a:solidFill>
                  <a:srgbClr val="FFFFFF"/>
                </a:solidFill>
              </a:rPr>
              <a:pPr eaLnBrk="0" fontAlgn="base" hangingPunct="0">
                <a:spcBef>
                  <a:spcPct val="0"/>
                </a:spcBef>
                <a:spcAft>
                  <a:spcPct val="0"/>
                </a:spcAft>
                <a:defRPr/>
              </a:pPr>
              <a:t>5-Oct-22</a:t>
            </a:fld>
            <a:endParaRPr lang="en-US" sz="1400" dirty="0">
              <a:solidFill>
                <a:srgbClr val="FFFFFF"/>
              </a:solidFill>
            </a:endParaRPr>
          </a:p>
        </p:txBody>
      </p:sp>
      <p:sp>
        <p:nvSpPr>
          <p:cNvPr id="1040" name="Rectangle 16"/>
          <p:cNvSpPr>
            <a:spLocks noGrp="1" noChangeArrowheads="1"/>
          </p:cNvSpPr>
          <p:nvPr>
            <p:ph type="sldNum" sz="quarter" idx="4"/>
          </p:nvPr>
        </p:nvSpPr>
        <p:spPr bwMode="auto">
          <a:xfrm>
            <a:off x="7974311" y="7225206"/>
            <a:ext cx="2494756" cy="311552"/>
          </a:xfrm>
          <a:prstGeom prst="rect">
            <a:avLst/>
          </a:prstGeom>
          <a:noFill/>
          <a:ln w="9525">
            <a:noFill/>
            <a:miter lim="800000"/>
            <a:headEnd/>
            <a:tailEnd/>
          </a:ln>
          <a:effectLst/>
        </p:spPr>
        <p:txBody>
          <a:bodyPr vert="horz" wrap="square" lIns="104296" tIns="52148" rIns="104296" bIns="52148" numCol="1" anchor="t" anchorCtr="0" compatLnSpc="1">
            <a:prstTxWarp prst="textNoShape">
              <a:avLst/>
            </a:prstTxWarp>
          </a:bodyPr>
          <a:lstStyle>
            <a:lvl1pPr algn="r">
              <a:defRPr sz="1600">
                <a:solidFill>
                  <a:schemeClr val="bg1"/>
                </a:solidFill>
              </a:defRPr>
            </a:lvl1pPr>
          </a:lstStyle>
          <a:p>
            <a:pPr eaLnBrk="0" fontAlgn="base" hangingPunct="0">
              <a:spcBef>
                <a:spcPct val="0"/>
              </a:spcBef>
              <a:spcAft>
                <a:spcPct val="0"/>
              </a:spcAft>
              <a:defRPr/>
            </a:pPr>
            <a:fld id="{2A66A362-4403-4718-B072-B01303837876}" type="slidenum">
              <a:rPr lang="en-US">
                <a:solidFill>
                  <a:srgbClr val="FFFFFF"/>
                </a:solidFill>
              </a:rPr>
              <a:pPr eaLnBrk="0" fontAlgn="base" hangingPunct="0">
                <a:spcBef>
                  <a:spcPct val="0"/>
                </a:spcBef>
                <a:spcAft>
                  <a:spcPct val="0"/>
                </a:spcAft>
                <a:defRPr/>
              </a:pPr>
              <a:t>‹#›</a:t>
            </a:fld>
            <a:endParaRPr lang="en-US">
              <a:solidFill>
                <a:srgbClr val="FFFFFF"/>
              </a:solidFill>
            </a:endParaRPr>
          </a:p>
        </p:txBody>
      </p:sp>
      <p:pic>
        <p:nvPicPr>
          <p:cNvPr id="8" name="Picture 2"/>
          <p:cNvPicPr>
            <a:picLocks noChangeAspect="1" noChangeArrowheads="1"/>
          </p:cNvPicPr>
          <p:nvPr userDrawn="1"/>
        </p:nvPicPr>
        <p:blipFill rotWithShape="1">
          <a:blip r:embed="rId6" cstate="print">
            <a:extLst>
              <a:ext uri="{28A0092B-C50C-407E-A947-70E740481C1C}">
                <a14:useLocalDpi xmlns:a14="http://schemas.microsoft.com/office/drawing/2010/main" val="0"/>
              </a:ext>
            </a:extLst>
          </a:blip>
          <a:srcRect t="8147" b="8028"/>
          <a:stretch/>
        </p:blipFill>
        <p:spPr bwMode="auto">
          <a:xfrm>
            <a:off x="0" y="83297"/>
            <a:ext cx="2834179" cy="8017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 Box 18"/>
          <p:cNvSpPr txBox="1">
            <a:spLocks noChangeArrowheads="1"/>
          </p:cNvSpPr>
          <p:nvPr userDrawn="1"/>
        </p:nvSpPr>
        <p:spPr bwMode="auto">
          <a:xfrm>
            <a:off x="2791751" y="7130629"/>
            <a:ext cx="5078611" cy="536202"/>
          </a:xfrm>
          <a:prstGeom prst="rect">
            <a:avLst/>
          </a:prstGeom>
          <a:noFill/>
          <a:ln w="9525">
            <a:noFill/>
            <a:miter lim="800000"/>
            <a:headEnd/>
            <a:tailEnd/>
          </a:ln>
          <a:effectLst/>
        </p:spPr>
        <p:txBody>
          <a:bodyPr lIns="104296" tIns="52148" rIns="104296" bIns="52148">
            <a:spAutoFit/>
          </a:bodyPr>
          <a:lstStyle/>
          <a:p>
            <a:pPr algn="ctr" eaLnBrk="0" fontAlgn="base" hangingPunct="0">
              <a:spcBef>
                <a:spcPct val="50000"/>
              </a:spcBef>
              <a:spcAft>
                <a:spcPct val="0"/>
              </a:spcAft>
              <a:defRPr/>
            </a:pPr>
            <a:r>
              <a:rPr lang="en-US" sz="2800" dirty="0">
                <a:solidFill>
                  <a:srgbClr val="FFFFFF"/>
                </a:solidFill>
                <a:latin typeface="French Script MT" pitchFamily="66" charset="0"/>
              </a:rPr>
              <a:t>Progress Through Quality Education</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3600">
          <a:solidFill>
            <a:schemeClr val="tx1"/>
          </a:solidFill>
          <a:latin typeface="Arial" charset="0"/>
        </a:defRPr>
      </a:lvl2pPr>
      <a:lvl3pPr algn="ctr" rtl="0" eaLnBrk="0" fontAlgn="base" hangingPunct="0">
        <a:spcBef>
          <a:spcPct val="0"/>
        </a:spcBef>
        <a:spcAft>
          <a:spcPct val="0"/>
        </a:spcAft>
        <a:defRPr sz="3600">
          <a:solidFill>
            <a:schemeClr val="tx1"/>
          </a:solidFill>
          <a:latin typeface="Arial" charset="0"/>
        </a:defRPr>
      </a:lvl3pPr>
      <a:lvl4pPr algn="ctr" rtl="0" eaLnBrk="0" fontAlgn="base" hangingPunct="0">
        <a:spcBef>
          <a:spcPct val="0"/>
        </a:spcBef>
        <a:spcAft>
          <a:spcPct val="0"/>
        </a:spcAft>
        <a:defRPr sz="3600">
          <a:solidFill>
            <a:schemeClr val="tx1"/>
          </a:solidFill>
          <a:latin typeface="Arial" charset="0"/>
        </a:defRPr>
      </a:lvl4pPr>
      <a:lvl5pPr algn="ctr" rtl="0" eaLnBrk="0" fontAlgn="base" hangingPunct="0">
        <a:spcBef>
          <a:spcPct val="0"/>
        </a:spcBef>
        <a:spcAft>
          <a:spcPct val="0"/>
        </a:spcAft>
        <a:defRPr sz="3600">
          <a:solidFill>
            <a:schemeClr val="tx1"/>
          </a:solidFill>
          <a:latin typeface="Arial" charset="0"/>
        </a:defRPr>
      </a:lvl5pPr>
      <a:lvl6pPr marL="521482" algn="ctr" rtl="0" fontAlgn="base">
        <a:spcBef>
          <a:spcPct val="0"/>
        </a:spcBef>
        <a:spcAft>
          <a:spcPct val="0"/>
        </a:spcAft>
        <a:defRPr sz="3600">
          <a:solidFill>
            <a:schemeClr val="bg1"/>
          </a:solidFill>
          <a:latin typeface="Arial" charset="0"/>
        </a:defRPr>
      </a:lvl6pPr>
      <a:lvl7pPr marL="1042965" algn="ctr" rtl="0" fontAlgn="base">
        <a:spcBef>
          <a:spcPct val="0"/>
        </a:spcBef>
        <a:spcAft>
          <a:spcPct val="0"/>
        </a:spcAft>
        <a:defRPr sz="3600">
          <a:solidFill>
            <a:schemeClr val="bg1"/>
          </a:solidFill>
          <a:latin typeface="Arial" charset="0"/>
        </a:defRPr>
      </a:lvl7pPr>
      <a:lvl8pPr marL="1564447" algn="ctr" rtl="0" fontAlgn="base">
        <a:spcBef>
          <a:spcPct val="0"/>
        </a:spcBef>
        <a:spcAft>
          <a:spcPct val="0"/>
        </a:spcAft>
        <a:defRPr sz="3600">
          <a:solidFill>
            <a:schemeClr val="bg1"/>
          </a:solidFill>
          <a:latin typeface="Arial" charset="0"/>
        </a:defRPr>
      </a:lvl8pPr>
      <a:lvl9pPr marL="2085929" algn="ctr" rtl="0" fontAlgn="base">
        <a:spcBef>
          <a:spcPct val="0"/>
        </a:spcBef>
        <a:spcAft>
          <a:spcPct val="0"/>
        </a:spcAft>
        <a:defRPr sz="3600">
          <a:solidFill>
            <a:schemeClr val="bg1"/>
          </a:solidFill>
          <a:latin typeface="Arial" charset="0"/>
        </a:defRPr>
      </a:lvl9pPr>
    </p:titleStyle>
    <p:bodyStyle>
      <a:lvl1pPr marL="391112" indent="-391112" algn="l" rtl="0" eaLnBrk="0" fontAlgn="base" hangingPunct="0">
        <a:lnSpc>
          <a:spcPts val="4400"/>
        </a:lnSpc>
        <a:spcBef>
          <a:spcPts val="0"/>
        </a:spcBef>
        <a:spcAft>
          <a:spcPct val="0"/>
        </a:spcAft>
        <a:buClr>
          <a:srgbClr val="000097"/>
        </a:buClr>
        <a:buChar char="•"/>
        <a:defRPr sz="3200">
          <a:solidFill>
            <a:schemeClr val="tx1"/>
          </a:solidFill>
          <a:latin typeface="+mn-lt"/>
          <a:ea typeface="+mn-ea"/>
          <a:cs typeface="+mn-cs"/>
        </a:defRPr>
      </a:lvl1pPr>
      <a:lvl2pPr marL="847409" indent="-325926" algn="l" rtl="0" eaLnBrk="0" fontAlgn="base" hangingPunct="0">
        <a:lnSpc>
          <a:spcPts val="4400"/>
        </a:lnSpc>
        <a:spcBef>
          <a:spcPts val="0"/>
        </a:spcBef>
        <a:spcAft>
          <a:spcPct val="0"/>
        </a:spcAft>
        <a:buClr>
          <a:schemeClr val="tx1"/>
        </a:buClr>
        <a:buFont typeface="Arial" charset="0"/>
        <a:buChar char="–"/>
        <a:defRPr sz="2700">
          <a:solidFill>
            <a:srgbClr val="000097"/>
          </a:solidFill>
          <a:latin typeface="+mn-lt"/>
        </a:defRPr>
      </a:lvl2pPr>
      <a:lvl3pPr marL="1303706" indent="-260741" algn="l" rtl="0" eaLnBrk="0" fontAlgn="base" hangingPunct="0">
        <a:lnSpc>
          <a:spcPts val="4400"/>
        </a:lnSpc>
        <a:spcBef>
          <a:spcPts val="0"/>
        </a:spcBef>
        <a:spcAft>
          <a:spcPct val="0"/>
        </a:spcAft>
        <a:buClr>
          <a:srgbClr val="000097"/>
        </a:buClr>
        <a:buFont typeface="Wingdings" pitchFamily="2" charset="2"/>
        <a:buChar char="ü"/>
        <a:defRPr sz="2300">
          <a:solidFill>
            <a:schemeClr val="tx1"/>
          </a:solidFill>
          <a:latin typeface="+mn-lt"/>
        </a:defRPr>
      </a:lvl3pPr>
      <a:lvl4pPr marL="1825188" indent="-260741" algn="l" rtl="0" eaLnBrk="0" fontAlgn="base" hangingPunct="0">
        <a:lnSpc>
          <a:spcPts val="4400"/>
        </a:lnSpc>
        <a:spcBef>
          <a:spcPts val="0"/>
        </a:spcBef>
        <a:spcAft>
          <a:spcPct val="0"/>
        </a:spcAft>
        <a:buClr>
          <a:schemeClr val="tx1"/>
        </a:buClr>
        <a:buFont typeface="Arial" charset="0"/>
        <a:buChar char="–"/>
        <a:defRPr>
          <a:solidFill>
            <a:srgbClr val="000097"/>
          </a:solidFill>
          <a:latin typeface="+mn-lt"/>
        </a:defRPr>
      </a:lvl4pPr>
      <a:lvl5pPr marL="2346670" indent="-260741" algn="l" rtl="0" eaLnBrk="0" fontAlgn="base" hangingPunct="0">
        <a:lnSpc>
          <a:spcPts val="4400"/>
        </a:lnSpc>
        <a:spcBef>
          <a:spcPts val="0"/>
        </a:spcBef>
        <a:spcAft>
          <a:spcPct val="0"/>
        </a:spcAft>
        <a:buClr>
          <a:srgbClr val="000097"/>
        </a:buClr>
        <a:buFont typeface="Arial" charset="0"/>
        <a:buChar char="»"/>
        <a:defRPr>
          <a:solidFill>
            <a:schemeClr val="tx1"/>
          </a:solidFill>
          <a:latin typeface="+mn-lt"/>
        </a:defRPr>
      </a:lvl5pPr>
      <a:lvl6pPr marL="2868153" indent="-260741" algn="l" rtl="0" fontAlgn="base">
        <a:spcBef>
          <a:spcPct val="20000"/>
        </a:spcBef>
        <a:spcAft>
          <a:spcPct val="0"/>
        </a:spcAft>
        <a:buClr>
          <a:srgbClr val="000097"/>
        </a:buClr>
        <a:buFont typeface="Arial" charset="0"/>
        <a:buChar char="»"/>
        <a:defRPr>
          <a:solidFill>
            <a:schemeClr val="tx1"/>
          </a:solidFill>
          <a:latin typeface="+mn-lt"/>
        </a:defRPr>
      </a:lvl6pPr>
      <a:lvl7pPr marL="3389635" indent="-260741" algn="l" rtl="0" fontAlgn="base">
        <a:spcBef>
          <a:spcPct val="20000"/>
        </a:spcBef>
        <a:spcAft>
          <a:spcPct val="0"/>
        </a:spcAft>
        <a:buClr>
          <a:srgbClr val="000097"/>
        </a:buClr>
        <a:buFont typeface="Arial" charset="0"/>
        <a:buChar char="»"/>
        <a:defRPr>
          <a:solidFill>
            <a:schemeClr val="tx1"/>
          </a:solidFill>
          <a:latin typeface="+mn-lt"/>
        </a:defRPr>
      </a:lvl7pPr>
      <a:lvl8pPr marL="3911117" indent="-260741" algn="l" rtl="0" fontAlgn="base">
        <a:spcBef>
          <a:spcPct val="20000"/>
        </a:spcBef>
        <a:spcAft>
          <a:spcPct val="0"/>
        </a:spcAft>
        <a:buClr>
          <a:srgbClr val="000097"/>
        </a:buClr>
        <a:buFont typeface="Arial" charset="0"/>
        <a:buChar char="»"/>
        <a:defRPr>
          <a:solidFill>
            <a:schemeClr val="tx1"/>
          </a:solidFill>
          <a:latin typeface="+mn-lt"/>
        </a:defRPr>
      </a:lvl8pPr>
      <a:lvl9pPr marL="4432600" indent="-260741" algn="l" rtl="0" fontAlgn="base">
        <a:spcBef>
          <a:spcPct val="20000"/>
        </a:spcBef>
        <a:spcAft>
          <a:spcPct val="0"/>
        </a:spcAft>
        <a:buClr>
          <a:srgbClr val="000097"/>
        </a:buClr>
        <a:buFont typeface="Arial" charset="0"/>
        <a:buChar char="»"/>
        <a:defRPr>
          <a:solidFill>
            <a:schemeClr val="tx1"/>
          </a:solidFill>
          <a:latin typeface="+mn-lt"/>
        </a:defRPr>
      </a:lvl9pPr>
    </p:bodyStyle>
    <p:otherStyle>
      <a:defPPr>
        <a:defRPr lang="en-US"/>
      </a:defPPr>
      <a:lvl1pPr marL="0" algn="l" defTabSz="1042965" rtl="0" eaLnBrk="1" latinLnBrk="0" hangingPunct="1">
        <a:defRPr sz="2100" kern="1200">
          <a:solidFill>
            <a:schemeClr val="tx1"/>
          </a:solidFill>
          <a:latin typeface="+mn-lt"/>
          <a:ea typeface="+mn-ea"/>
          <a:cs typeface="+mn-cs"/>
        </a:defRPr>
      </a:lvl1pPr>
      <a:lvl2pPr marL="521482" algn="l" defTabSz="1042965" rtl="0" eaLnBrk="1" latinLnBrk="0" hangingPunct="1">
        <a:defRPr sz="2100" kern="1200">
          <a:solidFill>
            <a:schemeClr val="tx1"/>
          </a:solidFill>
          <a:latin typeface="+mn-lt"/>
          <a:ea typeface="+mn-ea"/>
          <a:cs typeface="+mn-cs"/>
        </a:defRPr>
      </a:lvl2pPr>
      <a:lvl3pPr marL="1042965" algn="l" defTabSz="1042965" rtl="0" eaLnBrk="1" latinLnBrk="0" hangingPunct="1">
        <a:defRPr sz="2100" kern="1200">
          <a:solidFill>
            <a:schemeClr val="tx1"/>
          </a:solidFill>
          <a:latin typeface="+mn-lt"/>
          <a:ea typeface="+mn-ea"/>
          <a:cs typeface="+mn-cs"/>
        </a:defRPr>
      </a:lvl3pPr>
      <a:lvl4pPr marL="1564447" algn="l" defTabSz="1042965" rtl="0" eaLnBrk="1" latinLnBrk="0" hangingPunct="1">
        <a:defRPr sz="2100" kern="1200">
          <a:solidFill>
            <a:schemeClr val="tx1"/>
          </a:solidFill>
          <a:latin typeface="+mn-lt"/>
          <a:ea typeface="+mn-ea"/>
          <a:cs typeface="+mn-cs"/>
        </a:defRPr>
      </a:lvl4pPr>
      <a:lvl5pPr marL="2085929" algn="l" defTabSz="1042965" rtl="0" eaLnBrk="1" latinLnBrk="0" hangingPunct="1">
        <a:defRPr sz="2100" kern="1200">
          <a:solidFill>
            <a:schemeClr val="tx1"/>
          </a:solidFill>
          <a:latin typeface="+mn-lt"/>
          <a:ea typeface="+mn-ea"/>
          <a:cs typeface="+mn-cs"/>
        </a:defRPr>
      </a:lvl5pPr>
      <a:lvl6pPr marL="2607412" algn="l" defTabSz="1042965" rtl="0" eaLnBrk="1" latinLnBrk="0" hangingPunct="1">
        <a:defRPr sz="2100" kern="1200">
          <a:solidFill>
            <a:schemeClr val="tx1"/>
          </a:solidFill>
          <a:latin typeface="+mn-lt"/>
          <a:ea typeface="+mn-ea"/>
          <a:cs typeface="+mn-cs"/>
        </a:defRPr>
      </a:lvl6pPr>
      <a:lvl7pPr marL="3128894" algn="l" defTabSz="1042965" rtl="0" eaLnBrk="1" latinLnBrk="0" hangingPunct="1">
        <a:defRPr sz="2100" kern="1200">
          <a:solidFill>
            <a:schemeClr val="tx1"/>
          </a:solidFill>
          <a:latin typeface="+mn-lt"/>
          <a:ea typeface="+mn-ea"/>
          <a:cs typeface="+mn-cs"/>
        </a:defRPr>
      </a:lvl7pPr>
      <a:lvl8pPr marL="3650376" algn="l" defTabSz="1042965" rtl="0" eaLnBrk="1" latinLnBrk="0" hangingPunct="1">
        <a:defRPr sz="2100" kern="1200">
          <a:solidFill>
            <a:schemeClr val="tx1"/>
          </a:solidFill>
          <a:latin typeface="+mn-lt"/>
          <a:ea typeface="+mn-ea"/>
          <a:cs typeface="+mn-cs"/>
        </a:defRPr>
      </a:lvl8pPr>
      <a:lvl9pPr marL="4171859" algn="l" defTabSz="1042965"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www.macmillanihe.com/resources/CW%20resources%20(by%20Author)/C/Cross%20and%20Carbery/Teaching%20Resources/slides/OB%20Chapter%206.pptx"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76E78F1E-BCE3-4B91-B0B3-00747DFD291A}"/>
              </a:ext>
            </a:extLst>
          </p:cNvPr>
          <p:cNvSpPr>
            <a:spLocks noGrp="1"/>
          </p:cNvSpPr>
          <p:nvPr>
            <p:ph type="dt" sz="half" idx="10"/>
          </p:nvPr>
        </p:nvSpPr>
        <p:spPr/>
        <p:txBody>
          <a:bodyPr/>
          <a:lstStyle/>
          <a:p>
            <a:pPr>
              <a:defRPr/>
            </a:pPr>
            <a:r>
              <a:rPr lang="en-US" dirty="0" smtClean="0">
                <a:solidFill>
                  <a:srgbClr val="FFFFFF"/>
                </a:solidFill>
              </a:rPr>
              <a:t>3-11-2020</a:t>
            </a:r>
            <a:endParaRPr lang="en-US" dirty="0">
              <a:solidFill>
                <a:srgbClr val="FFFFFF"/>
              </a:solidFill>
            </a:endParaRPr>
          </a:p>
        </p:txBody>
      </p:sp>
      <p:sp>
        <p:nvSpPr>
          <p:cNvPr id="5" name="Slide Number Placeholder 4">
            <a:extLst>
              <a:ext uri="{FF2B5EF4-FFF2-40B4-BE49-F238E27FC236}">
                <a16:creationId xmlns:a16="http://schemas.microsoft.com/office/drawing/2014/main" xmlns="" id="{E3DE906A-E1B5-4D32-8332-A3EC40A052EF}"/>
              </a:ext>
            </a:extLst>
          </p:cNvPr>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1</a:t>
            </a:fld>
            <a:endParaRPr lang="en-US">
              <a:solidFill>
                <a:srgbClr val="FFFFFF"/>
              </a:solidFill>
            </a:endParaRPr>
          </a:p>
        </p:txBody>
      </p:sp>
      <p:sp>
        <p:nvSpPr>
          <p:cNvPr id="3" name="Content Placeholder 2">
            <a:extLst>
              <a:ext uri="{FF2B5EF4-FFF2-40B4-BE49-F238E27FC236}">
                <a16:creationId xmlns:a16="http://schemas.microsoft.com/office/drawing/2014/main" xmlns="" id="{A58D96D8-C2D3-4777-B48F-C78F8EAE2771}"/>
              </a:ext>
            </a:extLst>
          </p:cNvPr>
          <p:cNvSpPr>
            <a:spLocks noGrp="1"/>
          </p:cNvSpPr>
          <p:nvPr>
            <p:ph idx="1"/>
          </p:nvPr>
        </p:nvSpPr>
        <p:spPr/>
        <p:txBody>
          <a:bodyPr/>
          <a:lstStyle/>
          <a:p>
            <a:pPr marL="0" indent="0">
              <a:buNone/>
            </a:pPr>
            <a:endParaRPr lang="en-US" sz="3200" b="1" dirty="0">
              <a:solidFill>
                <a:srgbClr val="002060"/>
              </a:solidFill>
            </a:endParaRPr>
          </a:p>
          <a:p>
            <a:pPr marL="0" indent="0">
              <a:buNone/>
            </a:pPr>
            <a:endParaRPr lang="en-US" b="1" dirty="0" smtClean="0">
              <a:solidFill>
                <a:srgbClr val="C00000"/>
              </a:solidFill>
            </a:endParaRPr>
          </a:p>
          <a:p>
            <a:pPr marL="0" indent="0">
              <a:buNone/>
            </a:pPr>
            <a:endParaRPr lang="en-US" b="1" dirty="0">
              <a:solidFill>
                <a:srgbClr val="C00000"/>
              </a:solidFill>
            </a:endParaRPr>
          </a:p>
          <a:p>
            <a:pPr marL="0" indent="0">
              <a:buNone/>
            </a:pPr>
            <a:endParaRPr lang="en-US" b="1" dirty="0">
              <a:solidFill>
                <a:srgbClr val="C00000"/>
              </a:solidFill>
            </a:endParaRPr>
          </a:p>
          <a:p>
            <a:pPr marL="0" indent="0">
              <a:lnSpc>
                <a:spcPct val="100000"/>
              </a:lnSpc>
              <a:buNone/>
            </a:pPr>
            <a:endParaRPr lang="en-US" sz="2800" b="1" dirty="0" smtClean="0">
              <a:solidFill>
                <a:srgbClr val="C00000"/>
              </a:solidFill>
            </a:endParaRPr>
          </a:p>
          <a:p>
            <a:pPr marL="0" indent="0">
              <a:lnSpc>
                <a:spcPct val="100000"/>
              </a:lnSpc>
              <a:buNone/>
            </a:pPr>
            <a:endParaRPr lang="en-US" sz="2800" b="1" dirty="0">
              <a:solidFill>
                <a:srgbClr val="C00000"/>
              </a:solidFill>
            </a:endParaRPr>
          </a:p>
          <a:p>
            <a:pPr marL="0" indent="0">
              <a:lnSpc>
                <a:spcPct val="100000"/>
              </a:lnSpc>
              <a:buNone/>
            </a:pPr>
            <a:endParaRPr lang="en-US" sz="2800" b="1" dirty="0" smtClean="0">
              <a:solidFill>
                <a:srgbClr val="C00000"/>
              </a:solidFill>
            </a:endParaRPr>
          </a:p>
          <a:p>
            <a:pPr marL="0" indent="0">
              <a:lnSpc>
                <a:spcPct val="100000"/>
              </a:lnSpc>
              <a:buNone/>
            </a:pPr>
            <a:endParaRPr lang="en-US" sz="2800" b="1" dirty="0">
              <a:solidFill>
                <a:srgbClr val="C00000"/>
              </a:solidFill>
            </a:endParaRPr>
          </a:p>
          <a:p>
            <a:pPr marL="0" indent="0">
              <a:lnSpc>
                <a:spcPct val="100000"/>
              </a:lnSpc>
              <a:buNone/>
            </a:pPr>
            <a:endParaRPr lang="en-US" sz="2800" b="1" dirty="0" smtClean="0">
              <a:solidFill>
                <a:srgbClr val="C00000"/>
              </a:solidFill>
            </a:endParaRPr>
          </a:p>
          <a:p>
            <a:pPr marL="0" indent="0">
              <a:lnSpc>
                <a:spcPct val="100000"/>
              </a:lnSpc>
              <a:buNone/>
            </a:pPr>
            <a:endParaRPr lang="en-US" sz="2800" b="1" dirty="0" smtClean="0">
              <a:solidFill>
                <a:srgbClr val="C00000"/>
              </a:solidFill>
            </a:endParaRPr>
          </a:p>
          <a:p>
            <a:pPr marL="0" indent="0">
              <a:lnSpc>
                <a:spcPct val="100000"/>
              </a:lnSpc>
              <a:buNone/>
            </a:pPr>
            <a:r>
              <a:rPr lang="en-US" sz="2800" b="1" dirty="0" smtClean="0">
                <a:solidFill>
                  <a:srgbClr val="C00000"/>
                </a:solidFill>
              </a:rPr>
              <a:t>Topic: Work place emotions</a:t>
            </a:r>
            <a:endParaRPr lang="en-US" sz="2800" b="1" dirty="0" smtClean="0">
              <a:solidFill>
                <a:srgbClr val="002060"/>
              </a:solidFill>
            </a:endParaRPr>
          </a:p>
          <a:p>
            <a:pPr marL="0" indent="0">
              <a:buNone/>
            </a:pPr>
            <a:endParaRPr lang="en-IN" sz="1800" dirty="0"/>
          </a:p>
        </p:txBody>
      </p:sp>
      <p:sp>
        <p:nvSpPr>
          <p:cNvPr id="6" name="Content Placeholder 5"/>
          <p:cNvSpPr>
            <a:spLocks noGrp="1"/>
          </p:cNvSpPr>
          <p:nvPr>
            <p:ph idx="13"/>
          </p:nvPr>
        </p:nvSpPr>
        <p:spPr/>
        <p:txBody>
          <a:bodyPr/>
          <a:lstStyle/>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pPr marL="0" indent="0" algn="ctr" eaLnBrk="1" hangingPunct="1">
              <a:lnSpc>
                <a:spcPct val="100000"/>
              </a:lnSpc>
              <a:buNone/>
              <a:defRPr/>
            </a:pPr>
            <a:endParaRPr lang="en-US" sz="1800" b="1" dirty="0" smtClean="0">
              <a:solidFill>
                <a:srgbClr val="002060"/>
              </a:solidFill>
            </a:endParaRPr>
          </a:p>
          <a:p>
            <a:pPr marL="0" indent="0" algn="ctr" eaLnBrk="1" hangingPunct="1">
              <a:lnSpc>
                <a:spcPct val="100000"/>
              </a:lnSpc>
              <a:buNone/>
              <a:defRPr/>
            </a:pPr>
            <a:endParaRPr lang="en-US" sz="1600" b="1" dirty="0" smtClean="0">
              <a:solidFill>
                <a:srgbClr val="002060"/>
              </a:solidFill>
            </a:endParaRPr>
          </a:p>
          <a:p>
            <a:pPr marL="0" indent="0" algn="ctr" eaLnBrk="1" hangingPunct="1">
              <a:lnSpc>
                <a:spcPct val="100000"/>
              </a:lnSpc>
              <a:buNone/>
              <a:defRPr/>
            </a:pPr>
            <a:r>
              <a:rPr lang="en-US" sz="1600" b="1" dirty="0" smtClean="0">
                <a:solidFill>
                  <a:srgbClr val="002060"/>
                </a:solidFill>
              </a:rPr>
              <a:t>Dr</a:t>
            </a:r>
            <a:r>
              <a:rPr lang="en-US" sz="1600" b="1" dirty="0">
                <a:solidFill>
                  <a:srgbClr val="002060"/>
                </a:solidFill>
              </a:rPr>
              <a:t>. C. </a:t>
            </a:r>
            <a:r>
              <a:rPr lang="en-US" sz="1600" b="1" dirty="0" err="1">
                <a:solidFill>
                  <a:srgbClr val="002060"/>
                </a:solidFill>
              </a:rPr>
              <a:t>Vijaya</a:t>
            </a:r>
            <a:r>
              <a:rPr lang="en-US" sz="1600" b="1" dirty="0">
                <a:solidFill>
                  <a:srgbClr val="002060"/>
                </a:solidFill>
              </a:rPr>
              <a:t> </a:t>
            </a:r>
            <a:r>
              <a:rPr lang="en-US" sz="1600" b="1" dirty="0" err="1">
                <a:solidFill>
                  <a:srgbClr val="002060"/>
                </a:solidFill>
              </a:rPr>
              <a:t>Banu</a:t>
            </a:r>
            <a:endParaRPr lang="en-US" sz="1600" b="1" dirty="0">
              <a:solidFill>
                <a:srgbClr val="002060"/>
              </a:solidFill>
            </a:endParaRPr>
          </a:p>
          <a:p>
            <a:pPr marL="0" indent="0" algn="ctr" eaLnBrk="1" hangingPunct="1">
              <a:lnSpc>
                <a:spcPct val="100000"/>
              </a:lnSpc>
              <a:buNone/>
              <a:defRPr/>
            </a:pPr>
            <a:r>
              <a:rPr lang="en-US" sz="1600" b="1" dirty="0" smtClean="0">
                <a:solidFill>
                  <a:srgbClr val="002060"/>
                </a:solidFill>
              </a:rPr>
              <a:t>Professor </a:t>
            </a:r>
            <a:r>
              <a:rPr lang="en-US" sz="1600" b="1" dirty="0">
                <a:solidFill>
                  <a:srgbClr val="002060"/>
                </a:solidFill>
              </a:rPr>
              <a:t>, School of Management</a:t>
            </a:r>
          </a:p>
          <a:p>
            <a:pPr marL="0" indent="0" algn="ctr" eaLnBrk="1" hangingPunct="1">
              <a:lnSpc>
                <a:spcPct val="100000"/>
              </a:lnSpc>
              <a:buNone/>
              <a:defRPr/>
            </a:pPr>
            <a:r>
              <a:rPr lang="en-US" sz="1600" b="1" dirty="0">
                <a:solidFill>
                  <a:srgbClr val="002060"/>
                </a:solidFill>
              </a:rPr>
              <a:t>SASTRA </a:t>
            </a:r>
            <a:r>
              <a:rPr lang="en-US" sz="1600" b="1" dirty="0" smtClean="0">
                <a:solidFill>
                  <a:srgbClr val="002060"/>
                </a:solidFill>
              </a:rPr>
              <a:t>Deemed </a:t>
            </a:r>
            <a:r>
              <a:rPr lang="en-US" sz="1600" b="1" dirty="0">
                <a:solidFill>
                  <a:srgbClr val="002060"/>
                </a:solidFill>
              </a:rPr>
              <a:t>University, </a:t>
            </a:r>
            <a:r>
              <a:rPr lang="en-US" sz="1600" b="1" dirty="0" err="1">
                <a:solidFill>
                  <a:srgbClr val="002060"/>
                </a:solidFill>
              </a:rPr>
              <a:t>Thanjavur</a:t>
            </a:r>
            <a:r>
              <a:rPr lang="en-US" sz="1600" b="1" dirty="0">
                <a:solidFill>
                  <a:srgbClr val="002060"/>
                </a:solidFill>
              </a:rPr>
              <a:t> – 613 401</a:t>
            </a:r>
          </a:p>
          <a:p>
            <a:pPr marL="0" indent="0" algn="ctr" eaLnBrk="1" hangingPunct="1">
              <a:lnSpc>
                <a:spcPct val="100000"/>
              </a:lnSpc>
              <a:buNone/>
              <a:defRPr/>
            </a:pPr>
            <a:r>
              <a:rPr lang="en-US" sz="1600" b="1" dirty="0">
                <a:solidFill>
                  <a:srgbClr val="C00000"/>
                </a:solidFill>
              </a:rPr>
              <a:t>vijayabanu@mba.sastra.edu</a:t>
            </a:r>
          </a:p>
          <a:p>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06" y="1129360"/>
            <a:ext cx="10287000" cy="4175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026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Emotions in the workplace</a:t>
            </a:r>
            <a:endParaRPr lang="en-IN" dirty="0">
              <a:solidFill>
                <a:srgbClr val="FF0000"/>
              </a:solidFill>
            </a:endParaRPr>
          </a:p>
        </p:txBody>
      </p:sp>
      <p:sp>
        <p:nvSpPr>
          <p:cNvPr id="3" name="Content Placeholder 2"/>
          <p:cNvSpPr>
            <a:spLocks noGrp="1"/>
          </p:cNvSpPr>
          <p:nvPr>
            <p:ph idx="1"/>
          </p:nvPr>
        </p:nvSpPr>
        <p:spPr/>
        <p:txBody>
          <a:bodyPr/>
          <a:lstStyle/>
          <a:p>
            <a:pPr>
              <a:lnSpc>
                <a:spcPct val="100000"/>
              </a:lnSpc>
            </a:pPr>
            <a:r>
              <a:rPr lang="en-IE" sz="2400" dirty="0"/>
              <a:t>Emotions have been shown to play a role in </a:t>
            </a:r>
            <a:r>
              <a:rPr lang="en-IE" sz="2400" b="1" dirty="0">
                <a:solidFill>
                  <a:srgbClr val="FF0000"/>
                </a:solidFill>
              </a:rPr>
              <a:t>performance, decision-making, creativity, group dynamics</a:t>
            </a:r>
            <a:r>
              <a:rPr lang="en-IE" sz="2400" dirty="0"/>
              <a:t> and individual behaviours </a:t>
            </a:r>
          </a:p>
          <a:p>
            <a:pPr>
              <a:lnSpc>
                <a:spcPct val="100000"/>
              </a:lnSpc>
            </a:pPr>
            <a:endParaRPr lang="en-IE" sz="2400" dirty="0"/>
          </a:p>
          <a:p>
            <a:pPr>
              <a:lnSpc>
                <a:spcPct val="100000"/>
              </a:lnSpc>
            </a:pPr>
            <a:r>
              <a:rPr lang="en-IE" sz="2400" dirty="0"/>
              <a:t>For example, </a:t>
            </a:r>
            <a:r>
              <a:rPr lang="en-IE" sz="2400" dirty="0" err="1"/>
              <a:t>Lyubomirsky</a:t>
            </a:r>
            <a:r>
              <a:rPr lang="en-IE" sz="2400" dirty="0"/>
              <a:t>, King, and </a:t>
            </a:r>
            <a:r>
              <a:rPr lang="en-IE" sz="2400" dirty="0" err="1"/>
              <a:t>Diener</a:t>
            </a:r>
            <a:r>
              <a:rPr lang="en-IE" sz="2400" dirty="0"/>
              <a:t> (2005) demonstrated that an individual’s tendency to experience positive emotions and moods is associated with increases in a number of performance indicators</a:t>
            </a:r>
          </a:p>
          <a:p>
            <a:pPr>
              <a:lnSpc>
                <a:spcPct val="100000"/>
              </a:lnSpc>
            </a:pPr>
            <a:endParaRPr lang="en-IE" sz="2400" dirty="0"/>
          </a:p>
          <a:p>
            <a:pPr>
              <a:lnSpc>
                <a:spcPct val="100000"/>
              </a:lnSpc>
            </a:pPr>
            <a:r>
              <a:rPr lang="en-US" sz="2400" dirty="0"/>
              <a:t>When considering the role of emotions in the workplace, it is also important to distinguish between the </a:t>
            </a:r>
            <a:r>
              <a:rPr lang="en-US" sz="2400" b="1" i="1" dirty="0">
                <a:solidFill>
                  <a:srgbClr val="FF0000"/>
                </a:solidFill>
              </a:rPr>
              <a:t>expression</a:t>
            </a:r>
            <a:r>
              <a:rPr lang="en-US" sz="2400" b="1" dirty="0">
                <a:solidFill>
                  <a:srgbClr val="FF0000"/>
                </a:solidFill>
              </a:rPr>
              <a:t> and </a:t>
            </a:r>
            <a:r>
              <a:rPr lang="en-US" sz="2400" b="1" i="1" dirty="0">
                <a:solidFill>
                  <a:srgbClr val="FF0000"/>
                </a:solidFill>
              </a:rPr>
              <a:t>experience</a:t>
            </a:r>
            <a:r>
              <a:rPr lang="en-US" sz="2400" dirty="0"/>
              <a:t> of emotions at work</a:t>
            </a:r>
          </a:p>
          <a:p>
            <a:pPr>
              <a:lnSpc>
                <a:spcPct val="100000"/>
              </a:lnSpc>
            </a:pPr>
            <a:endParaRPr lang="en-IE" sz="2400" dirty="0"/>
          </a:p>
          <a:p>
            <a:pPr>
              <a:lnSpc>
                <a:spcPct val="100000"/>
              </a:lnSpc>
            </a:pPr>
            <a:endParaRPr lang="en-IN" sz="2400" dirty="0"/>
          </a:p>
        </p:txBody>
      </p:sp>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5-Oct-22</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10</a:t>
            </a:fld>
            <a:endParaRPr lang="en-US">
              <a:solidFill>
                <a:srgbClr val="FFFFFF"/>
              </a:solidFill>
            </a:endParaRPr>
          </a:p>
        </p:txBody>
      </p:sp>
    </p:spTree>
    <p:extLst>
      <p:ext uri="{BB962C8B-B14F-4D97-AF65-F5344CB8AC3E}">
        <p14:creationId xmlns:p14="http://schemas.microsoft.com/office/powerpoint/2010/main" val="2918961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5367" y="175391"/>
            <a:ext cx="6370539" cy="413091"/>
          </a:xfrm>
        </p:spPr>
        <p:txBody>
          <a:bodyPr/>
          <a:lstStyle/>
          <a:p>
            <a:r>
              <a:rPr lang="en-US" sz="2000" dirty="0">
                <a:solidFill>
                  <a:srgbClr val="FF0000"/>
                </a:solidFill>
              </a:rPr>
              <a:t>Why are emotions are beneficial in the workplace?</a:t>
            </a:r>
            <a:endParaRPr lang="en-IN" sz="2000" dirty="0">
              <a:solidFill>
                <a:srgbClr val="FF0000"/>
              </a:solidFill>
            </a:endParaRPr>
          </a:p>
        </p:txBody>
      </p:sp>
      <p:sp>
        <p:nvSpPr>
          <p:cNvPr id="3" name="Content Placeholder 2"/>
          <p:cNvSpPr>
            <a:spLocks noGrp="1"/>
          </p:cNvSpPr>
          <p:nvPr>
            <p:ph idx="1"/>
          </p:nvPr>
        </p:nvSpPr>
        <p:spPr/>
        <p:txBody>
          <a:bodyPr/>
          <a:lstStyle/>
          <a:p>
            <a:pPr>
              <a:lnSpc>
                <a:spcPct val="100000"/>
              </a:lnSpc>
            </a:pPr>
            <a:r>
              <a:rPr lang="en-IE" sz="2000" dirty="0"/>
              <a:t>According to the </a:t>
            </a:r>
            <a:r>
              <a:rPr lang="en-IE" sz="2000" dirty="0" err="1"/>
              <a:t>circumplex</a:t>
            </a:r>
            <a:r>
              <a:rPr lang="en-IE" sz="2000" dirty="0"/>
              <a:t> model</a:t>
            </a:r>
            <a:r>
              <a:rPr lang="en-IE" sz="2000" b="1" dirty="0"/>
              <a:t>, positive emotions will only lead to higher effort </a:t>
            </a:r>
            <a:r>
              <a:rPr lang="en-IE" sz="2000" dirty="0"/>
              <a:t>when these emotions are in the active quadrant of the </a:t>
            </a:r>
            <a:r>
              <a:rPr lang="en-IE" sz="2000" dirty="0" err="1"/>
              <a:t>circumplex</a:t>
            </a:r>
            <a:endParaRPr lang="en-IE" sz="2000" dirty="0"/>
          </a:p>
          <a:p>
            <a:pPr>
              <a:lnSpc>
                <a:spcPct val="100000"/>
              </a:lnSpc>
            </a:pPr>
            <a:endParaRPr lang="en-IE" sz="2000" dirty="0"/>
          </a:p>
          <a:p>
            <a:pPr>
              <a:lnSpc>
                <a:spcPct val="100000"/>
              </a:lnSpc>
            </a:pPr>
            <a:r>
              <a:rPr lang="en-IE" sz="2000" dirty="0"/>
              <a:t>This raises an interesting question about </a:t>
            </a:r>
            <a:r>
              <a:rPr lang="en-IE" sz="2000" b="1" dirty="0">
                <a:solidFill>
                  <a:srgbClr val="FF0000"/>
                </a:solidFill>
              </a:rPr>
              <a:t>whether managers really want satisfied workers as satisfaction is a passive emotion</a:t>
            </a:r>
          </a:p>
          <a:p>
            <a:pPr lvl="1">
              <a:lnSpc>
                <a:spcPct val="100000"/>
              </a:lnSpc>
            </a:pPr>
            <a:endParaRPr lang="en-IE" sz="2000" dirty="0"/>
          </a:p>
          <a:p>
            <a:pPr>
              <a:lnSpc>
                <a:spcPct val="100000"/>
              </a:lnSpc>
            </a:pPr>
            <a:r>
              <a:rPr lang="en-IE" sz="2000" dirty="0"/>
              <a:t>Emotions can also help us to learn.  By providing feedback, emotions may stimulate retrospective appraisal of actions</a:t>
            </a:r>
          </a:p>
          <a:p>
            <a:pPr>
              <a:lnSpc>
                <a:spcPct val="100000"/>
              </a:lnSpc>
            </a:pPr>
            <a:endParaRPr lang="en-IE" sz="2000" dirty="0"/>
          </a:p>
          <a:p>
            <a:pPr>
              <a:lnSpc>
                <a:spcPct val="100000"/>
              </a:lnSpc>
            </a:pPr>
            <a:r>
              <a:rPr lang="en-IE" sz="2000" dirty="0"/>
              <a:t>Emotions stimulate </a:t>
            </a:r>
            <a:r>
              <a:rPr lang="en-IE" sz="2000" b="1" dirty="0">
                <a:solidFill>
                  <a:srgbClr val="FF0000"/>
                </a:solidFill>
              </a:rPr>
              <a:t>counterfactual thinking</a:t>
            </a:r>
            <a:r>
              <a:rPr lang="en-IE" sz="2000" dirty="0">
                <a:solidFill>
                  <a:srgbClr val="FF0000"/>
                </a:solidFill>
              </a:rPr>
              <a:t> </a:t>
            </a:r>
            <a:r>
              <a:rPr lang="en-IE" sz="2000" dirty="0"/>
              <a:t>which is a human tendency to create possible alternatives to events that already occurred, e.g. asking ‘What if..” or ‘If only I had…”</a:t>
            </a:r>
          </a:p>
          <a:p>
            <a:endParaRPr lang="en-IN" dirty="0"/>
          </a:p>
        </p:txBody>
      </p:sp>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5-Oct-22</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11</a:t>
            </a:fld>
            <a:endParaRPr lang="en-US">
              <a:solidFill>
                <a:srgbClr val="FFFFFF"/>
              </a:solidFill>
            </a:endParaRPr>
          </a:p>
        </p:txBody>
      </p:sp>
    </p:spTree>
    <p:extLst>
      <p:ext uri="{BB962C8B-B14F-4D97-AF65-F5344CB8AC3E}">
        <p14:creationId xmlns:p14="http://schemas.microsoft.com/office/powerpoint/2010/main" val="253631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5367" y="175391"/>
            <a:ext cx="6370539" cy="597757"/>
          </a:xfrm>
        </p:spPr>
        <p:txBody>
          <a:bodyPr/>
          <a:lstStyle/>
          <a:p>
            <a:r>
              <a:rPr lang="en-US" sz="2400" dirty="0">
                <a:solidFill>
                  <a:srgbClr val="FF0000"/>
                </a:solidFill>
              </a:rPr>
              <a:t>Managing emotions in the </a:t>
            </a:r>
            <a:r>
              <a:rPr lang="en-US" sz="2400" dirty="0" err="1" smtClean="0">
                <a:solidFill>
                  <a:srgbClr val="FF0000"/>
                </a:solidFill>
              </a:rPr>
              <a:t>workplace</a:t>
            </a:r>
            <a:r>
              <a:rPr lang="en-US" dirty="0" err="1" smtClean="0">
                <a:solidFill>
                  <a:schemeClr val="bg1"/>
                </a:solidFill>
              </a:rPr>
              <a:t>e</a:t>
            </a:r>
            <a:endParaRPr lang="en-IN" dirty="0"/>
          </a:p>
        </p:txBody>
      </p:sp>
      <p:sp>
        <p:nvSpPr>
          <p:cNvPr id="3" name="Content Placeholder 2"/>
          <p:cNvSpPr>
            <a:spLocks noGrp="1"/>
          </p:cNvSpPr>
          <p:nvPr>
            <p:ph idx="1"/>
          </p:nvPr>
        </p:nvSpPr>
        <p:spPr/>
        <p:txBody>
          <a:bodyPr/>
          <a:lstStyle/>
          <a:p>
            <a:pPr>
              <a:lnSpc>
                <a:spcPct val="100000"/>
              </a:lnSpc>
            </a:pPr>
            <a:r>
              <a:rPr lang="en-IE" sz="2000" b="1" dirty="0"/>
              <a:t>Emotion regulation</a:t>
            </a:r>
            <a:r>
              <a:rPr lang="en-IE" sz="2000" dirty="0"/>
              <a:t> refers to the set of processes whereby people manage their emotional states, including specific emotions such as </a:t>
            </a:r>
            <a:r>
              <a:rPr lang="en-IE" sz="2000" b="1" dirty="0">
                <a:solidFill>
                  <a:srgbClr val="FF0000"/>
                </a:solidFill>
              </a:rPr>
              <a:t>anger or sadness, moods</a:t>
            </a:r>
            <a:r>
              <a:rPr lang="en-IE" sz="2000" dirty="0"/>
              <a:t> such as </a:t>
            </a:r>
            <a:r>
              <a:rPr lang="en-IE" sz="2000" b="1" dirty="0">
                <a:solidFill>
                  <a:srgbClr val="FF0000"/>
                </a:solidFill>
              </a:rPr>
              <a:t>depression and euphoria, general stress </a:t>
            </a:r>
            <a:r>
              <a:rPr lang="en-IE" sz="2000" dirty="0"/>
              <a:t>responses and rapid affective reactions that may or may not be consciously experienced</a:t>
            </a:r>
          </a:p>
          <a:p>
            <a:pPr>
              <a:lnSpc>
                <a:spcPct val="100000"/>
              </a:lnSpc>
            </a:pPr>
            <a:endParaRPr lang="en-IE" sz="2000" dirty="0"/>
          </a:p>
          <a:p>
            <a:pPr>
              <a:lnSpc>
                <a:spcPct val="100000"/>
              </a:lnSpc>
            </a:pPr>
            <a:r>
              <a:rPr lang="en-IE" sz="2000" dirty="0"/>
              <a:t>Basic components of emotion regulation include recognition and understanding of one’s own emotions, managing these emotions by inducing, modulating or preventing them, and using emotions for action and goal attainment (</a:t>
            </a:r>
            <a:r>
              <a:rPr lang="en-IE" sz="2000" dirty="0" err="1"/>
              <a:t>Pekrun</a:t>
            </a:r>
            <a:r>
              <a:rPr lang="en-IE" sz="2000" dirty="0"/>
              <a:t> 2006)</a:t>
            </a:r>
          </a:p>
          <a:p>
            <a:pPr>
              <a:lnSpc>
                <a:spcPct val="100000"/>
              </a:lnSpc>
            </a:pPr>
            <a:endParaRPr lang="en-IE" sz="2000" dirty="0"/>
          </a:p>
          <a:p>
            <a:pPr>
              <a:lnSpc>
                <a:spcPct val="100000"/>
              </a:lnSpc>
            </a:pPr>
            <a:r>
              <a:rPr lang="en-IE" sz="2000" dirty="0"/>
              <a:t>Individuals must be aware of their current emotional state and the possible </a:t>
            </a:r>
            <a:r>
              <a:rPr lang="en-IE" sz="2000" dirty="0">
                <a:solidFill>
                  <a:srgbClr val="FF0000"/>
                </a:solidFill>
              </a:rPr>
              <a:t>consequence</a:t>
            </a:r>
            <a:r>
              <a:rPr lang="en-IE" sz="2000" dirty="0"/>
              <a:t>s an emotion has, both for themselves and for others (</a:t>
            </a:r>
            <a:r>
              <a:rPr lang="en-IE" sz="2000" dirty="0" err="1"/>
              <a:t>Niedenthal</a:t>
            </a:r>
            <a:r>
              <a:rPr lang="en-IE" sz="2000" dirty="0"/>
              <a:t> et al. 2006)</a:t>
            </a:r>
          </a:p>
          <a:p>
            <a:pPr marL="0" indent="0">
              <a:lnSpc>
                <a:spcPct val="100000"/>
              </a:lnSpc>
              <a:buNone/>
            </a:pPr>
            <a:r>
              <a:rPr lang="en-IE" sz="2000" b="1" dirty="0">
                <a:solidFill>
                  <a:srgbClr val="FF0000"/>
                </a:solidFill>
              </a:rPr>
              <a:t>Emotion regulation has links to the concept of emotional intelligence (EI)</a:t>
            </a:r>
          </a:p>
          <a:p>
            <a:pPr>
              <a:lnSpc>
                <a:spcPct val="100000"/>
              </a:lnSpc>
            </a:pPr>
            <a:endParaRPr lang="en-IE" sz="2000" dirty="0"/>
          </a:p>
          <a:p>
            <a:pPr marL="0" indent="0">
              <a:lnSpc>
                <a:spcPct val="100000"/>
              </a:lnSpc>
              <a:buNone/>
            </a:pPr>
            <a:r>
              <a:rPr lang="en-IE" sz="2000" dirty="0" err="1">
                <a:solidFill>
                  <a:srgbClr val="800000"/>
                </a:solidFill>
              </a:rPr>
              <a:t>Salovey</a:t>
            </a:r>
            <a:r>
              <a:rPr lang="en-IE" sz="2000" dirty="0">
                <a:solidFill>
                  <a:srgbClr val="800000"/>
                </a:solidFill>
              </a:rPr>
              <a:t>, </a:t>
            </a:r>
            <a:r>
              <a:rPr lang="en-IE" sz="2000" dirty="0" err="1"/>
              <a:t>Hsee</a:t>
            </a:r>
            <a:r>
              <a:rPr lang="en-IE" sz="2000" dirty="0"/>
              <a:t>, and Mayer (1993) introduce EI as referring to three inter-related skills or abilities: </a:t>
            </a:r>
          </a:p>
          <a:p>
            <a:pPr lvl="1">
              <a:lnSpc>
                <a:spcPct val="100000"/>
              </a:lnSpc>
            </a:pPr>
            <a:r>
              <a:rPr lang="en-IE" sz="2000" dirty="0"/>
              <a:t>accurate appraisal of mood and expression of emotion by oneself and others, </a:t>
            </a:r>
          </a:p>
          <a:p>
            <a:pPr lvl="1">
              <a:lnSpc>
                <a:spcPct val="100000"/>
              </a:lnSpc>
            </a:pPr>
            <a:r>
              <a:rPr lang="en-IE" sz="2000" dirty="0"/>
              <a:t>adaptive regulation of emotion in self and others,</a:t>
            </a:r>
          </a:p>
          <a:p>
            <a:pPr lvl="1">
              <a:lnSpc>
                <a:spcPct val="100000"/>
              </a:lnSpc>
            </a:pPr>
            <a:r>
              <a:rPr lang="en-IE" sz="2000" dirty="0"/>
              <a:t>utilizing emotions (e.g. in problem solving) </a:t>
            </a:r>
          </a:p>
          <a:p>
            <a:endParaRPr lang="en-IN" dirty="0"/>
          </a:p>
        </p:txBody>
      </p:sp>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5-Oct-22</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12</a:t>
            </a:fld>
            <a:endParaRPr lang="en-US">
              <a:solidFill>
                <a:srgbClr val="FFFFFF"/>
              </a:solidFill>
            </a:endParaRPr>
          </a:p>
        </p:txBody>
      </p:sp>
    </p:spTree>
    <p:extLst>
      <p:ext uri="{BB962C8B-B14F-4D97-AF65-F5344CB8AC3E}">
        <p14:creationId xmlns:p14="http://schemas.microsoft.com/office/powerpoint/2010/main" val="275438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5367" y="175391"/>
            <a:ext cx="7361139" cy="474646"/>
          </a:xfrm>
        </p:spPr>
        <p:txBody>
          <a:bodyPr/>
          <a:lstStyle/>
          <a:p>
            <a:r>
              <a:rPr lang="en-US" sz="2400" dirty="0">
                <a:solidFill>
                  <a:srgbClr val="FF0000"/>
                </a:solidFill>
              </a:rPr>
              <a:t>Managing emotions in the </a:t>
            </a:r>
            <a:r>
              <a:rPr lang="en-US" sz="2400" dirty="0" smtClean="0">
                <a:solidFill>
                  <a:srgbClr val="FF0000"/>
                </a:solidFill>
              </a:rPr>
              <a:t>workplace</a:t>
            </a:r>
            <a:endParaRPr lang="en-IN" sz="2400" dirty="0"/>
          </a:p>
        </p:txBody>
      </p:sp>
      <p:sp>
        <p:nvSpPr>
          <p:cNvPr id="3" name="Content Placeholder 2"/>
          <p:cNvSpPr>
            <a:spLocks noGrp="1"/>
          </p:cNvSpPr>
          <p:nvPr>
            <p:ph idx="1"/>
          </p:nvPr>
        </p:nvSpPr>
        <p:spPr/>
        <p:txBody>
          <a:bodyPr/>
          <a:lstStyle/>
          <a:p>
            <a:pPr marL="0" indent="0">
              <a:buNone/>
            </a:pPr>
            <a:r>
              <a:rPr lang="en-IE" sz="2600" b="1" dirty="0" err="1">
                <a:solidFill>
                  <a:srgbClr val="800000"/>
                </a:solidFill>
              </a:rPr>
              <a:t>Goleman’s</a:t>
            </a:r>
            <a:r>
              <a:rPr lang="en-IE" sz="2600" b="1" dirty="0">
                <a:solidFill>
                  <a:srgbClr val="800000"/>
                </a:solidFill>
              </a:rPr>
              <a:t> (1995) </a:t>
            </a:r>
            <a:r>
              <a:rPr lang="en-IE" sz="2600" dirty="0"/>
              <a:t>approach to emotional intelligence assesses </a:t>
            </a:r>
            <a:r>
              <a:rPr lang="en-IE" sz="2600" b="1" dirty="0">
                <a:solidFill>
                  <a:srgbClr val="800000"/>
                </a:solidFill>
              </a:rPr>
              <a:t>20 competencies</a:t>
            </a:r>
            <a:r>
              <a:rPr lang="en-IE" sz="2600" dirty="0"/>
              <a:t>, subsumed under four clusters: </a:t>
            </a:r>
          </a:p>
          <a:p>
            <a:pPr lvl="1"/>
            <a:r>
              <a:rPr lang="en-IE" sz="2600" b="1" dirty="0"/>
              <a:t>Self-awareness		</a:t>
            </a:r>
          </a:p>
          <a:p>
            <a:pPr lvl="1"/>
            <a:r>
              <a:rPr lang="en-IE" sz="2600" b="1" dirty="0"/>
              <a:t>Self-management</a:t>
            </a:r>
          </a:p>
          <a:p>
            <a:pPr lvl="1"/>
            <a:r>
              <a:rPr lang="en-IE" sz="2600" b="1" dirty="0"/>
              <a:t>Social awareness		</a:t>
            </a:r>
          </a:p>
          <a:p>
            <a:pPr lvl="1"/>
            <a:r>
              <a:rPr lang="en-IE" sz="2600" b="1" dirty="0"/>
              <a:t>Social skills</a:t>
            </a:r>
          </a:p>
          <a:p>
            <a:endParaRPr lang="en-IN" dirty="0"/>
          </a:p>
        </p:txBody>
      </p:sp>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5-Oct-22</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13</a:t>
            </a:fld>
            <a:endParaRPr lang="en-US">
              <a:solidFill>
                <a:srgbClr val="FFFFFF"/>
              </a:solidFill>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3106" y="3171031"/>
            <a:ext cx="4537075" cy="316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4211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5-Oct-22</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14</a:t>
            </a:fld>
            <a:endParaRPr lang="en-US">
              <a:solidFill>
                <a:srgbClr val="FFFFFF"/>
              </a:solidFill>
            </a:endParaRP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7706" y="1037431"/>
            <a:ext cx="9994107" cy="4547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3632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Emoti</a:t>
            </a:r>
            <a:r>
              <a:rPr lang="en-IN" i="1" dirty="0" smtClean="0"/>
              <a:t>onal Intelligence</a:t>
            </a:r>
            <a:endParaRPr lang="en-IN" dirty="0"/>
          </a:p>
        </p:txBody>
      </p:sp>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5-Oct-22</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15</a:t>
            </a:fld>
            <a:endParaRPr lang="en-US">
              <a:solidFill>
                <a:srgbClr val="FFFFFF"/>
              </a:solidFill>
            </a:endParaRPr>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0506" y="1113631"/>
            <a:ext cx="10336213" cy="578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7468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5-Oct-22</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16</a:t>
            </a:fld>
            <a:endParaRPr lang="en-US">
              <a:solidFill>
                <a:srgbClr val="FFFFFF"/>
              </a:solidFill>
            </a:endParaRPr>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 y="1037431"/>
            <a:ext cx="10691813" cy="5054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6882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Emoti</a:t>
            </a:r>
            <a:r>
              <a:rPr lang="en-IN" i="1" dirty="0"/>
              <a:t>onal Intelligence</a:t>
            </a:r>
            <a:endParaRPr lang="en-IN" dirty="0"/>
          </a:p>
        </p:txBody>
      </p:sp>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5-Oct-22</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17</a:t>
            </a:fld>
            <a:endParaRPr lang="en-US">
              <a:solidFill>
                <a:srgbClr val="FFFFFF"/>
              </a:solidFill>
            </a:endParaRPr>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2905" y="1070930"/>
            <a:ext cx="10298907" cy="5100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4885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5-Oct-22</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18</a:t>
            </a:fld>
            <a:endParaRPr lang="en-US">
              <a:solidFill>
                <a:srgbClr val="FFFFFF"/>
              </a:solidFill>
            </a:endParaRPr>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4306" y="1037431"/>
            <a:ext cx="10210800" cy="5206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8460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5-Oct-22</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19</a:t>
            </a:fld>
            <a:endParaRPr lang="en-US">
              <a:solidFill>
                <a:srgbClr val="FFFFFF"/>
              </a:solidFill>
            </a:endParaRPr>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6706" y="961231"/>
            <a:ext cx="10134600" cy="5130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345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IN"/>
          </a:p>
        </p:txBody>
      </p:sp>
      <p:sp>
        <p:nvSpPr>
          <p:cNvPr id="3" name="Date Placeholder 2"/>
          <p:cNvSpPr>
            <a:spLocks noGrp="1"/>
          </p:cNvSpPr>
          <p:nvPr>
            <p:ph type="dt" sz="half" idx="10"/>
          </p:nvPr>
        </p:nvSpPr>
        <p:spPr/>
        <p:txBody>
          <a:bodyPr/>
          <a:lstStyle/>
          <a:p>
            <a:pPr>
              <a:defRPr/>
            </a:pPr>
            <a:fld id="{895465C8-0E71-406C-9EDF-6DC9EB482070}" type="datetime5">
              <a:rPr lang="en-IN" sz="1400" smtClean="0">
                <a:solidFill>
                  <a:srgbClr val="FFFFFF"/>
                </a:solidFill>
              </a:rPr>
              <a:pPr>
                <a:defRPr/>
              </a:pPr>
              <a:t>5-Oct-22</a:t>
            </a:fld>
            <a:endParaRPr lang="en-US" sz="1400" dirty="0">
              <a:solidFill>
                <a:srgbClr val="FFFFFF"/>
              </a:solidFill>
            </a:endParaRPr>
          </a:p>
        </p:txBody>
      </p:sp>
      <p:sp>
        <p:nvSpPr>
          <p:cNvPr id="4" name="Slide Number Placeholder 3"/>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2</a:t>
            </a:fld>
            <a:endParaRPr lang="en-US">
              <a:solidFill>
                <a:srgbClr val="FFFFFF"/>
              </a:solidFill>
            </a:endParaRP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9106" y="1951831"/>
            <a:ext cx="94488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5253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5-Oct-22</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20</a:t>
            </a:fld>
            <a:endParaRPr lang="en-US">
              <a:solidFill>
                <a:srgbClr val="FFFFFF"/>
              </a:solidFill>
            </a:endParaRPr>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6706" y="1113631"/>
            <a:ext cx="10058400" cy="5337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058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5-Oct-22</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21</a:t>
            </a:fld>
            <a:endParaRPr lang="en-US">
              <a:solidFill>
                <a:srgbClr val="FFFFFF"/>
              </a:solidFill>
            </a:endParaRPr>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2906" y="1418431"/>
            <a:ext cx="10058400" cy="5280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8146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references</a:t>
            </a:r>
            <a:endParaRPr lang="en-IN" dirty="0"/>
          </a:p>
        </p:txBody>
      </p:sp>
      <p:sp>
        <p:nvSpPr>
          <p:cNvPr id="3" name="Content Placeholder 2"/>
          <p:cNvSpPr>
            <a:spLocks noGrp="1"/>
          </p:cNvSpPr>
          <p:nvPr>
            <p:ph idx="1"/>
          </p:nvPr>
        </p:nvSpPr>
        <p:spPr/>
        <p:txBody>
          <a:bodyPr/>
          <a:lstStyle/>
          <a:p>
            <a:r>
              <a:rPr lang="en-IN" dirty="0">
                <a:hlinkClick r:id="rId2"/>
              </a:rPr>
              <a:t>https://www.macmillanihe.com/resources/CW%20resources%20(by%20Author)/</a:t>
            </a:r>
            <a:r>
              <a:rPr lang="en-IN" dirty="0" smtClean="0">
                <a:hlinkClick r:id="rId2"/>
              </a:rPr>
              <a:t>C/Cross%20and%20Carbery/Teaching%20Resources/slides/OB%20Chapter%206.pptx</a:t>
            </a:r>
            <a:endParaRPr lang="en-IN" dirty="0" smtClean="0"/>
          </a:p>
          <a:p>
            <a:endParaRPr lang="en-IN" dirty="0"/>
          </a:p>
        </p:txBody>
      </p:sp>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5-Oct-22</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22</a:t>
            </a:fld>
            <a:endParaRPr lang="en-US">
              <a:solidFill>
                <a:srgbClr val="FFFFFF"/>
              </a:solidFill>
            </a:endParaRPr>
          </a:p>
        </p:txBody>
      </p:sp>
    </p:spTree>
    <p:extLst>
      <p:ext uri="{BB962C8B-B14F-4D97-AF65-F5344CB8AC3E}">
        <p14:creationId xmlns:p14="http://schemas.microsoft.com/office/powerpoint/2010/main" val="90527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fld id="{895465C8-0E71-406C-9EDF-6DC9EB482070}" type="datetime5">
              <a:rPr lang="en-IN" sz="1400" smtClean="0">
                <a:solidFill>
                  <a:srgbClr val="FFFFFF"/>
                </a:solidFill>
              </a:rPr>
              <a:pPr>
                <a:defRPr/>
              </a:pPr>
              <a:t>5-Oct-22</a:t>
            </a:fld>
            <a:endParaRPr lang="en-US" sz="1400" dirty="0">
              <a:solidFill>
                <a:srgbClr val="FFFFFF"/>
              </a:solidFill>
            </a:endParaRPr>
          </a:p>
        </p:txBody>
      </p:sp>
      <p:sp>
        <p:nvSpPr>
          <p:cNvPr id="4" name="Slide Number Placeholder 3"/>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3</a:t>
            </a:fld>
            <a:endParaRPr lang="en-US">
              <a:solidFill>
                <a:srgbClr val="FFFFFF"/>
              </a:solidFill>
            </a:endParaRP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0506" y="1113631"/>
            <a:ext cx="10287000"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1563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solidFill>
                  <a:srgbClr val="FF0000"/>
                </a:solidFill>
              </a:rPr>
              <a:t>What are Emotions?</a:t>
            </a:r>
            <a:endParaRPr lang="en-IN" dirty="0">
              <a:solidFill>
                <a:srgbClr val="FF0000"/>
              </a:solidFill>
            </a:endParaRPr>
          </a:p>
        </p:txBody>
      </p:sp>
      <p:sp>
        <p:nvSpPr>
          <p:cNvPr id="3" name="Content Placeholder 2"/>
          <p:cNvSpPr>
            <a:spLocks noGrp="1"/>
          </p:cNvSpPr>
          <p:nvPr>
            <p:ph idx="1"/>
          </p:nvPr>
        </p:nvSpPr>
        <p:spPr/>
        <p:txBody>
          <a:bodyPr/>
          <a:lstStyle/>
          <a:p>
            <a:pPr>
              <a:lnSpc>
                <a:spcPct val="100000"/>
              </a:lnSpc>
            </a:pPr>
            <a:r>
              <a:rPr lang="en-US" sz="2000" dirty="0"/>
              <a:t>Ask anyone how they feel, and you will get an array of emotional adjectives by way of response (e.g. I feel happy, I feel excited, I’m upset)</a:t>
            </a:r>
          </a:p>
          <a:p>
            <a:pPr>
              <a:lnSpc>
                <a:spcPct val="100000"/>
              </a:lnSpc>
            </a:pPr>
            <a:endParaRPr lang="en-IE" sz="2000" b="1" dirty="0"/>
          </a:p>
          <a:p>
            <a:pPr>
              <a:lnSpc>
                <a:spcPct val="100000"/>
              </a:lnSpc>
            </a:pPr>
            <a:r>
              <a:rPr lang="en-IE" sz="2000" b="1" dirty="0"/>
              <a:t>Emotions</a:t>
            </a:r>
            <a:r>
              <a:rPr lang="en-IE" sz="2000" dirty="0"/>
              <a:t> are </a:t>
            </a:r>
            <a:r>
              <a:rPr lang="en-IE" sz="2000" b="1" dirty="0"/>
              <a:t>conscious emotional states accompanied by bodily aro</a:t>
            </a:r>
            <a:r>
              <a:rPr lang="en-IE" sz="2000" dirty="0"/>
              <a:t>usal. They are brief and directed at </a:t>
            </a:r>
            <a:r>
              <a:rPr lang="en-IE" sz="2000" b="1" dirty="0">
                <a:solidFill>
                  <a:srgbClr val="002060"/>
                </a:solidFill>
              </a:rPr>
              <a:t>specific events or people</a:t>
            </a:r>
          </a:p>
          <a:p>
            <a:pPr>
              <a:lnSpc>
                <a:spcPct val="100000"/>
              </a:lnSpc>
            </a:pPr>
            <a:endParaRPr lang="en-IE" sz="2000" dirty="0"/>
          </a:p>
          <a:p>
            <a:pPr>
              <a:lnSpc>
                <a:spcPct val="100000"/>
              </a:lnSpc>
            </a:pPr>
            <a:r>
              <a:rPr lang="en-IE" sz="2000" dirty="0"/>
              <a:t>Similar to feeling states, they are conscious (i.e. we know we are experiencing them), they are accompanied by bodily arousal (e.g. the physical feeling of tenseness or excitement) and they make themselves </a:t>
            </a:r>
            <a:r>
              <a:rPr lang="en-IE" sz="2000" b="1" dirty="0"/>
              <a:t>observable through expression </a:t>
            </a:r>
            <a:r>
              <a:rPr lang="en-IE" sz="2000" dirty="0"/>
              <a:t>and behaviour </a:t>
            </a:r>
            <a:r>
              <a:rPr lang="en-GB" sz="2000" dirty="0"/>
              <a:t>(Tice 2009)</a:t>
            </a:r>
            <a:endParaRPr lang="en-IE" sz="2000" dirty="0"/>
          </a:p>
          <a:p>
            <a:pPr>
              <a:lnSpc>
                <a:spcPct val="100000"/>
              </a:lnSpc>
            </a:pPr>
            <a:endParaRPr lang="en-IN" sz="2000" dirty="0"/>
          </a:p>
        </p:txBody>
      </p:sp>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5-Oct-22</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4</a:t>
            </a:fld>
            <a:endParaRPr lang="en-US">
              <a:solidFill>
                <a:srgbClr val="FFFFFF"/>
              </a:solidFill>
            </a:endParaRPr>
          </a:p>
        </p:txBody>
      </p:sp>
    </p:spTree>
    <p:extLst>
      <p:ext uri="{BB962C8B-B14F-4D97-AF65-F5344CB8AC3E}">
        <p14:creationId xmlns:p14="http://schemas.microsoft.com/office/powerpoint/2010/main" val="2324254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5-Oct-22</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5</a:t>
            </a:fld>
            <a:endParaRPr lang="en-US">
              <a:solidFill>
                <a:srgbClr val="FFFFFF"/>
              </a:solidFill>
            </a:endParaRPr>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3866" y="1113631"/>
            <a:ext cx="103632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4232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5367" y="175391"/>
            <a:ext cx="7906446" cy="536202"/>
          </a:xfrm>
        </p:spPr>
        <p:txBody>
          <a:bodyPr/>
          <a:lstStyle/>
          <a:p>
            <a:r>
              <a:rPr lang="en-US" sz="2800" dirty="0">
                <a:solidFill>
                  <a:srgbClr val="FF0000"/>
                </a:solidFill>
              </a:rPr>
              <a:t>Are feelings, emotions and mood the same?</a:t>
            </a:r>
            <a:endParaRPr lang="en-IN" sz="2800" dirty="0">
              <a:solidFill>
                <a:srgbClr val="FF0000"/>
              </a:solidFill>
            </a:endParaRPr>
          </a:p>
        </p:txBody>
      </p:sp>
      <p:sp>
        <p:nvSpPr>
          <p:cNvPr id="3" name="Content Placeholder 2"/>
          <p:cNvSpPr>
            <a:spLocks noGrp="1"/>
          </p:cNvSpPr>
          <p:nvPr>
            <p:ph idx="1"/>
          </p:nvPr>
        </p:nvSpPr>
        <p:spPr/>
        <p:txBody>
          <a:bodyPr/>
          <a:lstStyle/>
          <a:p>
            <a:pPr>
              <a:lnSpc>
                <a:spcPct val="100000"/>
              </a:lnSpc>
            </a:pPr>
            <a:r>
              <a:rPr lang="en-GB" sz="2000" dirty="0"/>
              <a:t>Frequently, we use the terms ‘</a:t>
            </a:r>
            <a:r>
              <a:rPr lang="en-GB" sz="2000" b="1" dirty="0">
                <a:solidFill>
                  <a:srgbClr val="FF0000"/>
                </a:solidFill>
              </a:rPr>
              <a:t>feelings’, ‘emotions’ and ‘moods</a:t>
            </a:r>
            <a:r>
              <a:rPr lang="en-GB" sz="2000" dirty="0"/>
              <a:t>’ interchangeably</a:t>
            </a:r>
          </a:p>
          <a:p>
            <a:pPr>
              <a:lnSpc>
                <a:spcPct val="100000"/>
              </a:lnSpc>
            </a:pPr>
            <a:endParaRPr lang="en-GB" sz="2000" dirty="0"/>
          </a:p>
          <a:p>
            <a:pPr>
              <a:lnSpc>
                <a:spcPct val="100000"/>
              </a:lnSpc>
            </a:pPr>
            <a:r>
              <a:rPr lang="en-GB" sz="2000" dirty="0"/>
              <a:t>Feelings, emotions and </a:t>
            </a:r>
            <a:r>
              <a:rPr lang="en-GB" sz="2000" dirty="0">
                <a:solidFill>
                  <a:srgbClr val="800000"/>
                </a:solidFill>
              </a:rPr>
              <a:t>moods all stem from </a:t>
            </a:r>
            <a:r>
              <a:rPr lang="en-GB" sz="2000" b="1" dirty="0">
                <a:solidFill>
                  <a:srgbClr val="FF0000"/>
                </a:solidFill>
              </a:rPr>
              <a:t>affect</a:t>
            </a:r>
            <a:r>
              <a:rPr lang="en-GB" sz="2000" dirty="0">
                <a:solidFill>
                  <a:srgbClr val="FF0000"/>
                </a:solidFill>
              </a:rPr>
              <a:t> </a:t>
            </a:r>
          </a:p>
          <a:p>
            <a:pPr lvl="1">
              <a:lnSpc>
                <a:spcPct val="100000"/>
              </a:lnSpc>
            </a:pPr>
            <a:r>
              <a:rPr lang="en-GB" sz="2000" dirty="0">
                <a:solidFill>
                  <a:srgbClr val="800000"/>
                </a:solidFill>
              </a:rPr>
              <a:t>Affect is an umbrella term that encompasses a broad range of feelings, including ‘feeling states</a:t>
            </a:r>
            <a:r>
              <a:rPr lang="en-GB" sz="2000" dirty="0"/>
              <a:t>’, which are in-the-moment, short-term emotional experiences, and ‘feeling traits’, which are more stable tendencies to feel and act in certain ways </a:t>
            </a:r>
            <a:r>
              <a:rPr lang="en-IE" sz="2000" dirty="0"/>
              <a:t>(</a:t>
            </a:r>
            <a:r>
              <a:rPr lang="en-IE" sz="2000" dirty="0" err="1"/>
              <a:t>Barsade</a:t>
            </a:r>
            <a:r>
              <a:rPr lang="en-IE" sz="2000" dirty="0"/>
              <a:t> and Gibson 2007)  </a:t>
            </a:r>
          </a:p>
          <a:p>
            <a:pPr>
              <a:lnSpc>
                <a:spcPct val="100000"/>
              </a:lnSpc>
            </a:pPr>
            <a:endParaRPr lang="en-GB" sz="2000" b="1" dirty="0"/>
          </a:p>
          <a:p>
            <a:pPr>
              <a:lnSpc>
                <a:spcPct val="100000"/>
              </a:lnSpc>
            </a:pPr>
            <a:r>
              <a:rPr lang="en-GB" sz="2000" b="1" dirty="0"/>
              <a:t>Mood</a:t>
            </a:r>
            <a:r>
              <a:rPr lang="en-GB" sz="2000" dirty="0"/>
              <a:t> refers to an </a:t>
            </a:r>
            <a:r>
              <a:rPr lang="en-GB" sz="2000" dirty="0">
                <a:solidFill>
                  <a:srgbClr val="800000"/>
                </a:solidFill>
              </a:rPr>
              <a:t>affective response </a:t>
            </a:r>
            <a:r>
              <a:rPr lang="en-GB" sz="2000" dirty="0"/>
              <a:t>that lasts much longer than an emotion </a:t>
            </a:r>
            <a:r>
              <a:rPr lang="en-US" sz="2000" dirty="0"/>
              <a:t>(Tice 2009)</a:t>
            </a:r>
          </a:p>
          <a:p>
            <a:endParaRPr lang="en-IN" dirty="0"/>
          </a:p>
        </p:txBody>
      </p:sp>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5-Oct-22</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6</a:t>
            </a:fld>
            <a:endParaRPr lang="en-US">
              <a:solidFill>
                <a:srgbClr val="FFFFFF"/>
              </a:solidFill>
            </a:endParaRPr>
          </a:p>
        </p:txBody>
      </p:sp>
    </p:spTree>
    <p:extLst>
      <p:ext uri="{BB962C8B-B14F-4D97-AF65-F5344CB8AC3E}">
        <p14:creationId xmlns:p14="http://schemas.microsoft.com/office/powerpoint/2010/main" val="637133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5-Oct-22</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7</a:t>
            </a:fld>
            <a:endParaRPr lang="en-US">
              <a:solidFill>
                <a:srgbClr val="FFFFFF"/>
              </a:solidFill>
            </a:endParaRPr>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8106" y="1113631"/>
            <a:ext cx="10439400" cy="5054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6343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5367" y="175391"/>
            <a:ext cx="6370539" cy="474646"/>
          </a:xfrm>
        </p:spPr>
        <p:txBody>
          <a:bodyPr/>
          <a:lstStyle/>
          <a:p>
            <a:r>
              <a:rPr lang="en-US" sz="2400" dirty="0">
                <a:solidFill>
                  <a:srgbClr val="FF0000"/>
                </a:solidFill>
              </a:rPr>
              <a:t>The </a:t>
            </a:r>
            <a:r>
              <a:rPr lang="en-US" sz="2400" dirty="0" err="1">
                <a:solidFill>
                  <a:srgbClr val="FF0000"/>
                </a:solidFill>
              </a:rPr>
              <a:t>Circumplex</a:t>
            </a:r>
            <a:r>
              <a:rPr lang="en-US" sz="2400" dirty="0">
                <a:solidFill>
                  <a:srgbClr val="FF0000"/>
                </a:solidFill>
              </a:rPr>
              <a:t> Model of Core Affect</a:t>
            </a:r>
            <a:endParaRPr lang="en-IN" sz="2400" dirty="0">
              <a:solidFill>
                <a:srgbClr val="FF0000"/>
              </a:solidFill>
            </a:endParaRPr>
          </a:p>
        </p:txBody>
      </p:sp>
      <p:sp>
        <p:nvSpPr>
          <p:cNvPr id="3" name="Content Placeholder 2"/>
          <p:cNvSpPr>
            <a:spLocks noGrp="1"/>
          </p:cNvSpPr>
          <p:nvPr>
            <p:ph idx="1"/>
          </p:nvPr>
        </p:nvSpPr>
        <p:spPr/>
        <p:txBody>
          <a:bodyPr/>
          <a:lstStyle/>
          <a:p>
            <a:r>
              <a:rPr lang="en-IE" sz="2200" b="1" dirty="0"/>
              <a:t>Core affect</a:t>
            </a:r>
            <a:r>
              <a:rPr lang="en-IE" sz="2200" dirty="0"/>
              <a:t> refers to momentary, elementary feelings of pleasure or displeasure and of activation or deactivation </a:t>
            </a:r>
          </a:p>
          <a:p>
            <a:r>
              <a:rPr lang="en-IE" sz="2200" dirty="0"/>
              <a:t>Russell and Barrett (1999) provide two central propositions of core affect</a:t>
            </a:r>
          </a:p>
          <a:p>
            <a:pPr lvl="1"/>
            <a:r>
              <a:rPr lang="en-IE" sz="2200" dirty="0"/>
              <a:t>An individual has the experience of a momentary, elementary feeling of pleasure or displeasure, and then attributes this to a cause</a:t>
            </a:r>
          </a:p>
          <a:p>
            <a:pPr lvl="1"/>
            <a:r>
              <a:rPr lang="en-IE" sz="2200" dirty="0"/>
              <a:t>Core affect has a two-dimensional structure </a:t>
            </a:r>
          </a:p>
          <a:p>
            <a:pPr lvl="2"/>
            <a:r>
              <a:rPr lang="en-IE" sz="2200" b="1" dirty="0">
                <a:solidFill>
                  <a:srgbClr val="FF0000"/>
                </a:solidFill>
              </a:rPr>
              <a:t>Valence of an emotion </a:t>
            </a:r>
            <a:r>
              <a:rPr lang="en-IE" sz="2200" dirty="0"/>
              <a:t>– labelling our emotions as either </a:t>
            </a:r>
            <a:r>
              <a:rPr lang="en-IE" sz="2200" b="1" dirty="0">
                <a:solidFill>
                  <a:srgbClr val="FF0000"/>
                </a:solidFill>
              </a:rPr>
              <a:t>positive or negative</a:t>
            </a:r>
          </a:p>
          <a:p>
            <a:pPr lvl="2"/>
            <a:r>
              <a:rPr lang="en-IE" sz="2200" dirty="0">
                <a:solidFill>
                  <a:srgbClr val="FF0000"/>
                </a:solidFill>
              </a:rPr>
              <a:t>The </a:t>
            </a:r>
            <a:r>
              <a:rPr lang="en-IE" sz="2200" b="1" dirty="0">
                <a:solidFill>
                  <a:srgbClr val="FF0000"/>
                </a:solidFill>
              </a:rPr>
              <a:t>level of activation </a:t>
            </a:r>
            <a:r>
              <a:rPr lang="en-IE" sz="2200" dirty="0"/>
              <a:t>- the extent to which an emotion energises us or prompts us to take action</a:t>
            </a:r>
          </a:p>
          <a:p>
            <a:endParaRPr lang="en-IN" dirty="0"/>
          </a:p>
        </p:txBody>
      </p:sp>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5-Oct-22</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8</a:t>
            </a:fld>
            <a:endParaRPr lang="en-US">
              <a:solidFill>
                <a:srgbClr val="FFFFFF"/>
              </a:solidFill>
            </a:endParaRPr>
          </a:p>
        </p:txBody>
      </p:sp>
    </p:spTree>
    <p:extLst>
      <p:ext uri="{BB962C8B-B14F-4D97-AF65-F5344CB8AC3E}">
        <p14:creationId xmlns:p14="http://schemas.microsoft.com/office/powerpoint/2010/main" val="2182716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983706" y="302802"/>
            <a:ext cx="7708107" cy="582230"/>
          </a:xfrm>
          <a:prstGeom prst="rect">
            <a:avLst/>
          </a:prstGeom>
          <a:noFill/>
          <a:ln>
            <a:solidFill>
              <a:srgbClr val="71B573"/>
            </a:solidFill>
          </a:ln>
        </p:spPr>
        <p:txBody>
          <a:bodyPr lIns="104296" tIns="52148" rIns="104296" bIns="52148">
            <a:noAutofit/>
          </a:bodyPr>
          <a:lstStyle/>
          <a:p>
            <a:r>
              <a:rPr lang="en-IE" sz="2400" dirty="0">
                <a:solidFill>
                  <a:srgbClr val="FF0000"/>
                </a:solidFill>
              </a:rPr>
              <a:t>The Two-Dimensional Structure of Core Affect </a:t>
            </a:r>
          </a:p>
        </p:txBody>
      </p:sp>
      <p:pic>
        <p:nvPicPr>
          <p:cNvPr id="4" name="Content Placeholder 3"/>
          <p:cNvPicPr>
            <a:picLocks noGrp="1"/>
          </p:cNvPicPr>
          <p:nvPr>
            <p:ph idx="4294967295"/>
          </p:nvPr>
        </p:nvPicPr>
        <p:blipFill>
          <a:blip r:embed="rId2" cstate="print"/>
          <a:srcRect/>
          <a:stretch>
            <a:fillRect/>
          </a:stretch>
        </p:blipFill>
        <p:spPr bwMode="auto">
          <a:xfrm>
            <a:off x="799277" y="1744522"/>
            <a:ext cx="6832629" cy="4874455"/>
          </a:xfrm>
          <a:prstGeom prst="rect">
            <a:avLst/>
          </a:prstGeom>
          <a:noFill/>
          <a:ln w="9525">
            <a:noFill/>
            <a:miter lim="800000"/>
            <a:headEnd/>
            <a:tailEnd/>
          </a:ln>
          <a:effectLst/>
        </p:spPr>
      </p:pic>
      <p:sp>
        <p:nvSpPr>
          <p:cNvPr id="3" name="TextBox 2"/>
          <p:cNvSpPr txBox="1"/>
          <p:nvPr/>
        </p:nvSpPr>
        <p:spPr>
          <a:xfrm>
            <a:off x="8040206" y="3477625"/>
            <a:ext cx="2189118" cy="1705753"/>
          </a:xfrm>
          <a:prstGeom prst="rect">
            <a:avLst/>
          </a:prstGeom>
          <a:noFill/>
        </p:spPr>
        <p:txBody>
          <a:bodyPr wrap="square" lIns="104296" tIns="52148" rIns="104296" bIns="52148" rtlCol="0">
            <a:spAutoFit/>
          </a:bodyPr>
          <a:lstStyle/>
          <a:p>
            <a:r>
              <a:rPr lang="en-GB" sz="1300" dirty="0"/>
              <a:t>Source: Feldman Barrett, L., and Russell, J.A. (1998). Independence and bipolarity in the structure of current affect. </a:t>
            </a:r>
            <a:r>
              <a:rPr lang="en-GB" sz="1300" i="1" dirty="0"/>
              <a:t>Journal of Personality and Social Psychology</a:t>
            </a:r>
            <a:r>
              <a:rPr lang="en-GB" sz="1300" dirty="0"/>
              <a:t>, 74(4), 967-984. </a:t>
            </a:r>
          </a:p>
        </p:txBody>
      </p:sp>
    </p:spTree>
    <p:extLst>
      <p:ext uri="{BB962C8B-B14F-4D97-AF65-F5344CB8AC3E}">
        <p14:creationId xmlns:p14="http://schemas.microsoft.com/office/powerpoint/2010/main" val="2228838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8709</TotalTime>
  <Words>813</Words>
  <Application>Microsoft Office PowerPoint</Application>
  <PresentationFormat>Custom</PresentationFormat>
  <Paragraphs>124</Paragraphs>
  <Slides>22</Slides>
  <Notes>0</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Default Design</vt:lpstr>
      <vt:lpstr>PowerPoint Presentation</vt:lpstr>
      <vt:lpstr>PowerPoint Presentation</vt:lpstr>
      <vt:lpstr>PowerPoint Presentation</vt:lpstr>
      <vt:lpstr>What are Emotions?</vt:lpstr>
      <vt:lpstr>PowerPoint Presentation</vt:lpstr>
      <vt:lpstr>Are feelings, emotions and mood the same?</vt:lpstr>
      <vt:lpstr>PowerPoint Presentation</vt:lpstr>
      <vt:lpstr>The Circumplex Model of Core Affect</vt:lpstr>
      <vt:lpstr>The Two-Dimensional Structure of Core Affect </vt:lpstr>
      <vt:lpstr>Emotions in the workplace</vt:lpstr>
      <vt:lpstr>Why are emotions are beneficial in the workplace?</vt:lpstr>
      <vt:lpstr>Managing emotions in the workplacee</vt:lpstr>
      <vt:lpstr>Managing emotions in the workplace</vt:lpstr>
      <vt:lpstr>PowerPoint Presentation</vt:lpstr>
      <vt:lpstr>Emotional Intelligence</vt:lpstr>
      <vt:lpstr>PowerPoint Presentation</vt:lpstr>
      <vt:lpstr>Emotional Intelligence</vt:lpstr>
      <vt:lpstr>PowerPoint Presentation</vt:lpstr>
      <vt:lpstr>PowerPoint Presentation</vt:lpstr>
      <vt:lpstr>PowerPoint Presentation</vt:lpstr>
      <vt:lpstr>PowerPoint Presentation</vt:lpstr>
      <vt:lpstr>references</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Oxidation of Organic Compounds using Nanomaterial Based Technologies</dc:title>
  <dc:creator>Gautham Jegadeesan</dc:creator>
  <cp:lastModifiedBy>Windows User</cp:lastModifiedBy>
  <cp:revision>597</cp:revision>
  <dcterms:created xsi:type="dcterms:W3CDTF">2015-02-25T10:23:39Z</dcterms:created>
  <dcterms:modified xsi:type="dcterms:W3CDTF">2022-10-07T05:37:33Z</dcterms:modified>
</cp:coreProperties>
</file>